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notesMasterIdLst>
    <p:notesMasterId r:id="rId29"/>
  </p:notesMasterIdLst>
  <p:handoutMasterIdLst>
    <p:handoutMasterId r:id="rId30"/>
  </p:handoutMasterIdLst>
  <p:sldIdLst>
    <p:sldId id="258" r:id="rId2"/>
    <p:sldId id="262" r:id="rId3"/>
    <p:sldId id="260" r:id="rId4"/>
    <p:sldId id="325" r:id="rId5"/>
    <p:sldId id="273" r:id="rId6"/>
    <p:sldId id="329" r:id="rId7"/>
    <p:sldId id="314" r:id="rId8"/>
    <p:sldId id="318" r:id="rId9"/>
    <p:sldId id="274" r:id="rId10"/>
    <p:sldId id="272" r:id="rId11"/>
    <p:sldId id="284" r:id="rId12"/>
    <p:sldId id="322" r:id="rId13"/>
    <p:sldId id="330" r:id="rId14"/>
    <p:sldId id="285" r:id="rId15"/>
    <p:sldId id="319" r:id="rId16"/>
    <p:sldId id="320" r:id="rId17"/>
    <p:sldId id="321" r:id="rId18"/>
    <p:sldId id="268" r:id="rId19"/>
    <p:sldId id="288" r:id="rId20"/>
    <p:sldId id="269" r:id="rId21"/>
    <p:sldId id="334" r:id="rId22"/>
    <p:sldId id="291" r:id="rId23"/>
    <p:sldId id="289" r:id="rId24"/>
    <p:sldId id="295" r:id="rId25"/>
    <p:sldId id="301" r:id="rId26"/>
    <p:sldId id="333" r:id="rId27"/>
    <p:sldId id="261" r:id="rId28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29"/>
    <a:srgbClr val="99CC00"/>
    <a:srgbClr val="CC6600"/>
    <a:srgbClr val="75EBF1"/>
    <a:srgbClr val="FF0000"/>
    <a:srgbClr val="99CCCC"/>
    <a:srgbClr val="0000FF"/>
    <a:srgbClr val="FFFFFF"/>
    <a:srgbClr val="FF99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57" autoAdjust="0"/>
    <p:restoredTop sz="94660"/>
  </p:normalViewPr>
  <p:slideViewPr>
    <p:cSldViewPr>
      <p:cViewPr>
        <p:scale>
          <a:sx n="66" d="100"/>
          <a:sy n="66" d="100"/>
        </p:scale>
        <p:origin x="-186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3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3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0268C798-681B-43DB-A69B-ED956E4059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29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01550434-658E-47B6-8555-3CF6E92865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6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C3A6A6-5D48-4152-8047-384E768B0F4B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8DB474-164E-45E8-9BBC-2F72DE30BAC5}" type="slidenum">
              <a:rPr lang="en-US"/>
              <a:pPr/>
              <a:t>2</a:t>
            </a:fld>
            <a:endParaRPr lang="en-US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3B16F2-BD58-4216-BDFA-50A523406A79}" type="slidenum">
              <a:rPr lang="en-US"/>
              <a:pPr/>
              <a:t>3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4E7078-A11E-4EC7-8478-25358308EEFB}" type="slidenum">
              <a:rPr lang="en-US"/>
              <a:pPr/>
              <a:t>4</a:t>
            </a:fld>
            <a:endParaRPr lang="en-US"/>
          </a:p>
        </p:txBody>
      </p:sp>
      <p:sp>
        <p:nvSpPr>
          <p:cNvPr id="37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FAE732-5F99-4C0F-AC71-49254F2E684C}" type="slidenum">
              <a:rPr lang="en-US"/>
              <a:pPr/>
              <a:t>5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E173C2-8379-4177-AC46-89B13BCE1DBC}" type="slidenum">
              <a:rPr lang="en-US"/>
              <a:pPr/>
              <a:t>7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9852A-D8F4-4BF2-9282-C4C84C4EE405}" type="slidenum">
              <a:rPr lang="en-US"/>
              <a:pPr/>
              <a:t>9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FB06DD-5CFB-4383-B21F-B9C14C90020E}" type="slidenum">
              <a:rPr lang="en-US"/>
              <a:pPr/>
              <a:t>10</a:t>
            </a:fld>
            <a:endParaRPr lang="en-US"/>
          </a:p>
        </p:txBody>
      </p:sp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10C895-8C16-4DD0-9C04-FD63CFD92BFB}" type="slidenum">
              <a:rPr lang="en-US"/>
              <a:pPr/>
              <a:t>11</a:t>
            </a:fld>
            <a:endParaRPr lang="en-US"/>
          </a:p>
        </p:txBody>
      </p:sp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A9027F-2093-4502-8C06-77EBCE919E96}" type="slidenum">
              <a:rPr lang="en-US"/>
              <a:pPr/>
              <a:t>12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509D73-A411-48B0-ABCD-9271F0AD315A}" type="slidenum">
              <a:rPr lang="en-US"/>
              <a:pPr/>
              <a:t>14</a:t>
            </a:fld>
            <a:endParaRPr lang="en-US"/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7879E3-22A2-471B-AE64-14D941E212DE}" type="slidenum">
              <a:rPr lang="en-US"/>
              <a:pPr/>
              <a:t>16</a:t>
            </a:fld>
            <a:endParaRPr lang="en-US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0FD6E-FBE9-401F-9EAF-953575D019C6}" type="slidenum">
              <a:rPr lang="en-US"/>
              <a:pPr/>
              <a:t>17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12E48-496C-47CB-B1E7-BF37F37F83B8}" type="slidenum">
              <a:rPr lang="en-US"/>
              <a:pPr/>
              <a:t>18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284EB-07C8-46BF-AD5D-C23D74107894}" type="slidenum">
              <a:rPr lang="en-US"/>
              <a:pPr/>
              <a:t>19</a:t>
            </a:fld>
            <a:endParaRPr lang="en-US"/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F63BE-1646-4118-B03A-5E567DB7AC72}" type="slidenum">
              <a:rPr lang="en-US"/>
              <a:pPr/>
              <a:t>20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384B6D-48F5-4E92-9411-CF3DE015076E}" type="slidenum">
              <a:rPr lang="en-US"/>
              <a:pPr/>
              <a:t>22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97EA5-8C7E-4D01-8480-95A1539A2DAF}" type="slidenum">
              <a:rPr lang="en-US"/>
              <a:pPr/>
              <a:t>23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14A6C8-D45B-4520-9134-06A45297FE15}" type="slidenum">
              <a:rPr lang="en-US"/>
              <a:pPr/>
              <a:t>24</a:t>
            </a:fld>
            <a:endParaRPr 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2D0868-8918-478E-ACBA-A8E9274CD6CA}" type="slidenum">
              <a:rPr lang="en-US"/>
              <a:pPr/>
              <a:t>25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AAF26A-510D-4024-ABB5-CBC4BB8B4D4A}" type="slidenum">
              <a:rPr lang="en-US"/>
              <a:pPr/>
              <a:t>26</a:t>
            </a:fld>
            <a:endParaRPr 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7CFCA-7FA4-4E25-8856-5F47BFE833FC}" type="slidenum">
              <a:rPr lang="en-US"/>
              <a:pPr/>
              <a:t>27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6019800" y="6550223"/>
            <a:ext cx="31242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19: Residuals and Outliers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19-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/27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4.png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Statistics and Data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/>
              <a:t>IOMS Department </a:t>
            </a:r>
          </a:p>
          <a:p>
            <a:r>
              <a:rPr lang="en-US" sz="260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371600"/>
            <a:ext cx="8077200" cy="1143000"/>
          </a:xfrm>
        </p:spPr>
        <p:txBody>
          <a:bodyPr/>
          <a:lstStyle/>
          <a:p>
            <a:r>
              <a:rPr lang="en-US" sz="4000" dirty="0"/>
              <a:t>Statistics and Data Analysis</a:t>
            </a: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1638300" y="30480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2171700" y="3581400"/>
            <a:ext cx="52578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19 </a:t>
            </a:r>
            <a:r>
              <a:rPr lang="en-US" sz="3200" b="1" dirty="0"/>
              <a:t>– </a:t>
            </a:r>
            <a:r>
              <a:rPr lang="en-US" sz="3200" b="1" dirty="0" smtClean="0"/>
              <a:t>Residuals, Outliers and </a:t>
            </a:r>
            <a:r>
              <a:rPr lang="en-US" sz="3200" b="1" dirty="0" err="1" smtClean="0"/>
              <a:t>Elasticities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391400" cy="1527175"/>
          </a:xfrm>
        </p:spPr>
        <p:txBody>
          <a:bodyPr/>
          <a:lstStyle/>
          <a:p>
            <a:r>
              <a:rPr lang="en-US" sz="3600"/>
              <a:t>Linear Regression Models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>
          <a:xfrm>
            <a:off x="2514600" y="2286000"/>
            <a:ext cx="5562600" cy="3200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Analyzing residuals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Violations of assumptions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Unusual data points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Hints for improving the model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Model building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Linear models – cost functions</a:t>
            </a:r>
          </a:p>
          <a:p>
            <a:pPr lvl="1">
              <a:lnSpc>
                <a:spcPct val="80000"/>
              </a:lnSpc>
            </a:pPr>
            <a:r>
              <a:rPr lang="en-US" dirty="0" err="1"/>
              <a:t>Semilog</a:t>
            </a:r>
            <a:r>
              <a:rPr lang="en-US" dirty="0"/>
              <a:t> models – growth models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Logs and </a:t>
            </a:r>
            <a:r>
              <a:rPr lang="en-US" dirty="0" err="1"/>
              <a:t>elasticities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28800"/>
            <a:ext cx="8229600" cy="530225"/>
          </a:xfrm>
        </p:spPr>
        <p:txBody>
          <a:bodyPr/>
          <a:lstStyle/>
          <a:p>
            <a:r>
              <a:rPr lang="en-US" dirty="0"/>
              <a:t>Using the Residuals</a:t>
            </a:r>
          </a:p>
        </p:txBody>
      </p:sp>
      <p:sp>
        <p:nvSpPr>
          <p:cNvPr id="37785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743200"/>
            <a:ext cx="6858000" cy="2514600"/>
          </a:xfrm>
        </p:spPr>
        <p:txBody>
          <a:bodyPr/>
          <a:lstStyle/>
          <a:p>
            <a:r>
              <a:rPr lang="en-US" dirty="0"/>
              <a:t>How do you know the model is “good?”</a:t>
            </a:r>
          </a:p>
          <a:p>
            <a:r>
              <a:rPr lang="en-US" dirty="0" smtClean="0"/>
              <a:t>The </a:t>
            </a:r>
            <a:r>
              <a:rPr lang="en-US" dirty="0"/>
              <a:t>first place to look is at the residuals.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696200" cy="1527175"/>
          </a:xfrm>
        </p:spPr>
        <p:txBody>
          <a:bodyPr/>
          <a:lstStyle/>
          <a:p>
            <a:r>
              <a:rPr lang="en-US"/>
              <a:t>Residuals Can Signal a Flawed Model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362200"/>
            <a:ext cx="7010400" cy="4114800"/>
          </a:xfrm>
        </p:spPr>
        <p:txBody>
          <a:bodyPr/>
          <a:lstStyle/>
          <a:p>
            <a:r>
              <a:rPr lang="en-US"/>
              <a:t>Standard application:  Cost function for output of a production process.</a:t>
            </a:r>
          </a:p>
          <a:p>
            <a:r>
              <a:rPr lang="en-US"/>
              <a:t>Compare linear equation to a quadratic model (in logs)</a:t>
            </a:r>
          </a:p>
          <a:p>
            <a:r>
              <a:rPr lang="en-US"/>
              <a:t>(</a:t>
            </a:r>
            <a:r>
              <a:rPr lang="en-US" smtClean="0"/>
              <a:t>123 </a:t>
            </a:r>
            <a:r>
              <a:rPr lang="en-US"/>
              <a:t>American Electric Utilities)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dirty="0"/>
              <a:t>Electricity </a:t>
            </a:r>
            <a:r>
              <a:rPr lang="en-US" dirty="0" smtClean="0"/>
              <a:t>(log) Cost </a:t>
            </a:r>
            <a:r>
              <a:rPr lang="en-US" dirty="0"/>
              <a:t>Function</a:t>
            </a:r>
          </a:p>
        </p:txBody>
      </p:sp>
      <p:pic>
        <p:nvPicPr>
          <p:cNvPr id="372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6705600" cy="414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Candidate Model for Cost</a:t>
            </a:r>
          </a:p>
        </p:txBody>
      </p:sp>
      <p:sp>
        <p:nvSpPr>
          <p:cNvPr id="318471" name="Text Box 7"/>
          <p:cNvSpPr txBox="1">
            <a:spLocks noChangeArrowheads="1"/>
          </p:cNvSpPr>
          <p:nvPr/>
        </p:nvSpPr>
        <p:spPr bwMode="auto">
          <a:xfrm>
            <a:off x="3124200" y="15240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Log c = a + b log q + e</a:t>
            </a:r>
          </a:p>
        </p:txBody>
      </p:sp>
      <p:pic>
        <p:nvPicPr>
          <p:cNvPr id="318493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636270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85330" y="381000"/>
            <a:ext cx="8229600" cy="1139825"/>
          </a:xfrm>
        </p:spPr>
        <p:txBody>
          <a:bodyPr/>
          <a:lstStyle/>
          <a:p>
            <a:r>
              <a:rPr lang="en-US"/>
              <a:t>A Better Model?</a:t>
            </a:r>
          </a:p>
        </p:txBody>
      </p:sp>
      <p:sp>
        <p:nvSpPr>
          <p:cNvPr id="363524" name="Text Box 4"/>
          <p:cNvSpPr txBox="1">
            <a:spLocks noChangeArrowheads="1"/>
          </p:cNvSpPr>
          <p:nvPr/>
        </p:nvSpPr>
        <p:spPr bwMode="auto">
          <a:xfrm>
            <a:off x="1447800" y="1676400"/>
            <a:ext cx="57150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Log Cost  =  </a:t>
            </a:r>
            <a:r>
              <a:rPr lang="el-GR" dirty="0">
                <a:cs typeface="Arial" charset="0"/>
              </a:rPr>
              <a:t>α</a:t>
            </a:r>
            <a:r>
              <a:rPr lang="en-US" dirty="0">
                <a:cs typeface="Arial" charset="0"/>
              </a:rPr>
              <a:t> + </a:t>
            </a:r>
            <a:r>
              <a:rPr lang="el-GR" dirty="0">
                <a:cs typeface="Arial" charset="0"/>
              </a:rPr>
              <a:t>β</a:t>
            </a:r>
            <a:r>
              <a:rPr lang="en-US" baseline="-25000" dirty="0">
                <a:cs typeface="Arial" charset="0"/>
              </a:rPr>
              <a:t>1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logOutput</a:t>
            </a:r>
            <a:r>
              <a:rPr lang="en-US" dirty="0">
                <a:cs typeface="Arial" charset="0"/>
              </a:rPr>
              <a:t> +  </a:t>
            </a:r>
            <a:r>
              <a:rPr lang="el-GR" dirty="0">
                <a:cs typeface="Arial" charset="0"/>
              </a:rPr>
              <a:t>β</a:t>
            </a:r>
            <a:r>
              <a:rPr lang="en-US" baseline="-25000" dirty="0">
                <a:cs typeface="Arial" charset="0"/>
              </a:rPr>
              <a:t>2</a:t>
            </a:r>
            <a:r>
              <a:rPr lang="en-US" dirty="0">
                <a:cs typeface="Arial" charset="0"/>
              </a:rPr>
              <a:t> [</a:t>
            </a:r>
            <a:r>
              <a:rPr lang="en-US" dirty="0" err="1">
                <a:cs typeface="Arial" charset="0"/>
              </a:rPr>
              <a:t>logOutput</a:t>
            </a:r>
            <a:r>
              <a:rPr lang="en-US" dirty="0">
                <a:cs typeface="Arial" charset="0"/>
              </a:rPr>
              <a:t>]</a:t>
            </a:r>
            <a:r>
              <a:rPr lang="en-US" baseline="30000" dirty="0">
                <a:cs typeface="Arial" charset="0"/>
              </a:rPr>
              <a:t>2</a:t>
            </a:r>
            <a:r>
              <a:rPr lang="en-US" dirty="0">
                <a:cs typeface="Arial" charset="0"/>
              </a:rPr>
              <a:t>  +   </a:t>
            </a:r>
            <a:r>
              <a:rPr lang="el-GR" dirty="0">
                <a:cs typeface="Arial" charset="0"/>
              </a:rPr>
              <a:t>ε</a:t>
            </a:r>
            <a:endParaRPr lang="en-US" dirty="0">
              <a:cs typeface="Arial" charset="0"/>
            </a:endParaRPr>
          </a:p>
        </p:txBody>
      </p:sp>
      <p:pic>
        <p:nvPicPr>
          <p:cNvPr id="3737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8" y="2286000"/>
            <a:ext cx="8376181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6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7010400" cy="914400"/>
          </a:xfrm>
        </p:spPr>
        <p:txBody>
          <a:bodyPr/>
          <a:lstStyle/>
          <a:p>
            <a:r>
              <a:rPr lang="en-US" sz="3200"/>
              <a:t>Candidate Models for Cost</a:t>
            </a:r>
          </a:p>
        </p:txBody>
      </p:sp>
      <p:sp>
        <p:nvSpPr>
          <p:cNvPr id="228361" name="Text Box 9"/>
          <p:cNvSpPr txBox="1">
            <a:spLocks noChangeArrowheads="1"/>
          </p:cNvSpPr>
          <p:nvPr/>
        </p:nvSpPr>
        <p:spPr bwMode="auto">
          <a:xfrm>
            <a:off x="1839482" y="1528762"/>
            <a:ext cx="5715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The quadratic equation is the appropriate model.</a:t>
            </a:r>
          </a:p>
        </p:txBody>
      </p:sp>
      <p:sp>
        <p:nvSpPr>
          <p:cNvPr id="228363" name="Text Box 11"/>
          <p:cNvSpPr txBox="1">
            <a:spLocks noChangeArrowheads="1"/>
          </p:cNvSpPr>
          <p:nvPr/>
        </p:nvSpPr>
        <p:spPr bwMode="auto">
          <a:xfrm>
            <a:off x="2971800" y="2025650"/>
            <a:ext cx="3429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Logc = a + b1 logq + b2 log</a:t>
            </a:r>
            <a:r>
              <a:rPr lang="en-US" sz="1600" b="1" baseline="30000"/>
              <a:t>2</a:t>
            </a:r>
            <a:r>
              <a:rPr lang="en-US" sz="1600" b="1"/>
              <a:t>q + e</a:t>
            </a:r>
          </a:p>
        </p:txBody>
      </p:sp>
      <p:pic>
        <p:nvPicPr>
          <p:cNvPr id="228365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7315200" cy="364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6" name="Rectangle 4"/>
          <p:cNvSpPr>
            <a:spLocks noGrp="1" noChangeArrowheads="1"/>
          </p:cNvSpPr>
          <p:nvPr>
            <p:ph type="title"/>
          </p:nvPr>
        </p:nvSpPr>
        <p:spPr>
          <a:xfrm>
            <a:off x="707164" y="1066800"/>
            <a:ext cx="8229600" cy="530225"/>
          </a:xfrm>
        </p:spPr>
        <p:txBody>
          <a:bodyPr/>
          <a:lstStyle/>
          <a:p>
            <a:r>
              <a:rPr lang="en-US"/>
              <a:t>Missing Variable Included</a:t>
            </a:r>
          </a:p>
        </p:txBody>
      </p:sp>
      <p:graphicFrame>
        <p:nvGraphicFramePr>
          <p:cNvPr id="223242" name="Object 1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15732639"/>
              </p:ext>
            </p:extLst>
          </p:nvPr>
        </p:nvGraphicFramePr>
        <p:xfrm>
          <a:off x="4679950" y="2438400"/>
          <a:ext cx="38862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83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3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2438400"/>
                        <a:ext cx="3886200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4" name="Object 1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78300295"/>
              </p:ext>
            </p:extLst>
          </p:nvPr>
        </p:nvGraphicFramePr>
        <p:xfrm>
          <a:off x="571500" y="2514600"/>
          <a:ext cx="37719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84" name="Graph" r:id="rId6" imgW="5486400" imgH="3657600" progId="">
                  <p:embed/>
                </p:oleObj>
              </mc:Choice>
              <mc:Fallback>
                <p:oleObj name="Graph" r:id="rId6" imgW="5486400" imgH="3657600" progId="">
                  <p:embed/>
                  <p:pic>
                    <p:nvPicPr>
                      <p:cNvPr id="0" name="Picture 4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514600"/>
                        <a:ext cx="3771900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40" name="Text Box 8"/>
          <p:cNvSpPr txBox="1">
            <a:spLocks noChangeArrowheads="1"/>
          </p:cNvSpPr>
          <p:nvPr/>
        </p:nvSpPr>
        <p:spPr bwMode="auto">
          <a:xfrm>
            <a:off x="4229456" y="1996912"/>
            <a:ext cx="464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Residuals from the quadratic cost model</a:t>
            </a:r>
          </a:p>
        </p:txBody>
      </p:sp>
      <p:sp>
        <p:nvSpPr>
          <p:cNvPr id="223246" name="Text Box 14"/>
          <p:cNvSpPr txBox="1">
            <a:spLocks noChangeArrowheads="1"/>
          </p:cNvSpPr>
          <p:nvPr/>
        </p:nvSpPr>
        <p:spPr bwMode="auto">
          <a:xfrm>
            <a:off x="381000" y="5117068"/>
            <a:ext cx="42672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Residuals from the </a:t>
            </a:r>
            <a:r>
              <a:rPr lang="en-US" b="1" smtClean="0"/>
              <a:t>linear </a:t>
            </a:r>
            <a:r>
              <a:rPr lang="en-US" b="1"/>
              <a:t>cost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r>
              <a:rPr lang="en-US"/>
              <a:t>Unusual Data Points</a:t>
            </a:r>
          </a:p>
        </p:txBody>
      </p:sp>
      <p:graphicFrame>
        <p:nvGraphicFramePr>
          <p:cNvPr id="253958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9180103"/>
              </p:ext>
            </p:extLst>
          </p:nvPr>
        </p:nvGraphicFramePr>
        <p:xfrm>
          <a:off x="2667000" y="2438400"/>
          <a:ext cx="38862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3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3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438400"/>
                        <a:ext cx="38862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3960" name="Picture 8" descr="titanic_ph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48988">
            <a:off x="5132556" y="2844540"/>
            <a:ext cx="32226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64" name="Line 12"/>
          <p:cNvSpPr>
            <a:spLocks noChangeShapeType="1"/>
          </p:cNvSpPr>
          <p:nvPr/>
        </p:nvSpPr>
        <p:spPr bwMode="auto">
          <a:xfrm flipV="1">
            <a:off x="5503492" y="3124416"/>
            <a:ext cx="0" cy="68580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3965" name="Text Box 13"/>
          <p:cNvSpPr txBox="1">
            <a:spLocks noChangeArrowheads="1"/>
          </p:cNvSpPr>
          <p:nvPr/>
        </p:nvSpPr>
        <p:spPr bwMode="auto">
          <a:xfrm>
            <a:off x="1143000" y="1905000"/>
            <a:ext cx="6934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Outliers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en-US" b="1"/>
              <a:t>have (what appear to be) very large disturbances, </a:t>
            </a:r>
            <a:r>
              <a:rPr lang="el-GR" b="1">
                <a:cs typeface="Arial" charset="0"/>
              </a:rPr>
              <a:t>ε</a:t>
            </a:r>
          </a:p>
        </p:txBody>
      </p:sp>
      <p:sp>
        <p:nvSpPr>
          <p:cNvPr id="253966" name="Text Box 14"/>
          <p:cNvSpPr txBox="1">
            <a:spLocks noChangeArrowheads="1"/>
          </p:cNvSpPr>
          <p:nvPr/>
        </p:nvSpPr>
        <p:spPr bwMode="auto">
          <a:xfrm>
            <a:off x="2647950" y="5268482"/>
            <a:ext cx="39243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smtClean="0"/>
              <a:t>The </a:t>
            </a:r>
            <a:r>
              <a:rPr lang="en-US" b="1"/>
              <a:t>500 most successful movies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Outliers</a:t>
            </a:r>
            <a:endParaRPr lang="en-US"/>
          </a:p>
        </p:txBody>
      </p:sp>
      <p:graphicFrame>
        <p:nvGraphicFramePr>
          <p:cNvPr id="371715" name="Object 3"/>
          <p:cNvGraphicFramePr>
            <a:graphicFrameLocks noChangeAspect="1"/>
          </p:cNvGraphicFramePr>
          <p:nvPr/>
        </p:nvGraphicFramePr>
        <p:xfrm>
          <a:off x="1676400" y="2057400"/>
          <a:ext cx="54864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45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057400"/>
                        <a:ext cx="54864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1716" name="Picture 4" descr="titanic_ph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51012">
            <a:off x="5257800" y="2743200"/>
            <a:ext cx="32226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1717" name="Line 5"/>
          <p:cNvSpPr>
            <a:spLocks noChangeShapeType="1"/>
          </p:cNvSpPr>
          <p:nvPr/>
        </p:nvSpPr>
        <p:spPr bwMode="auto">
          <a:xfrm flipV="1">
            <a:off x="2590800" y="3638550"/>
            <a:ext cx="3048000" cy="106680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18" name="Line 6"/>
          <p:cNvSpPr>
            <a:spLocks noChangeShapeType="1"/>
          </p:cNvSpPr>
          <p:nvPr/>
        </p:nvSpPr>
        <p:spPr bwMode="auto">
          <a:xfrm flipV="1">
            <a:off x="2743200" y="4343400"/>
            <a:ext cx="3048000" cy="106680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19" name="Text Box 7"/>
          <p:cNvSpPr txBox="1">
            <a:spLocks noChangeArrowheads="1"/>
          </p:cNvSpPr>
          <p:nvPr/>
        </p:nvSpPr>
        <p:spPr bwMode="auto">
          <a:xfrm>
            <a:off x="1600200" y="1371600"/>
            <a:ext cx="7010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Remember the empirical rule, 99.5% of observations will lie within mean </a:t>
            </a:r>
            <a:r>
              <a:rPr lang="en-US">
                <a:cs typeface="Arial" charset="0"/>
              </a:rPr>
              <a:t>± 3 standard deviations?  We show (a+bx) </a:t>
            </a:r>
            <a:r>
              <a:rPr lang="en-US"/>
              <a:t>±</a:t>
            </a:r>
            <a:r>
              <a:rPr lang="en-US">
                <a:cs typeface="Arial" charset="0"/>
              </a:rPr>
              <a:t> 3s</a:t>
            </a:r>
            <a:r>
              <a:rPr lang="en-US" baseline="-25000">
                <a:cs typeface="Arial" charset="0"/>
              </a:rPr>
              <a:t>e</a:t>
            </a:r>
            <a:r>
              <a:rPr lang="en-US">
                <a:cs typeface="Arial" charset="0"/>
              </a:rPr>
              <a:t> below.)</a:t>
            </a:r>
          </a:p>
        </p:txBody>
      </p:sp>
      <p:sp>
        <p:nvSpPr>
          <p:cNvPr id="371720" name="Text Box 8"/>
          <p:cNvSpPr txBox="1">
            <a:spLocks noChangeArrowheads="1"/>
          </p:cNvSpPr>
          <p:nvPr/>
        </p:nvSpPr>
        <p:spPr bwMode="auto">
          <a:xfrm>
            <a:off x="7315200" y="2209800"/>
            <a:ext cx="1524000" cy="3402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Titanic is 8.1 standard deviations from the regression!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Only 0.86% of the 466 observations lie outside the bounds. (We will refine this later.)</a:t>
            </a:r>
          </a:p>
        </p:txBody>
      </p:sp>
      <p:sp>
        <p:nvSpPr>
          <p:cNvPr id="371721" name="Line 9"/>
          <p:cNvSpPr>
            <a:spLocks noChangeShapeType="1"/>
          </p:cNvSpPr>
          <p:nvPr/>
        </p:nvSpPr>
        <p:spPr bwMode="auto">
          <a:xfrm>
            <a:off x="3581400" y="3886200"/>
            <a:ext cx="304800" cy="152400"/>
          </a:xfrm>
          <a:prstGeom prst="line">
            <a:avLst/>
          </a:prstGeom>
          <a:noFill/>
          <a:ln w="28575">
            <a:solidFill>
              <a:srgbClr val="66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2" name="Line 10"/>
          <p:cNvSpPr>
            <a:spLocks noChangeShapeType="1"/>
          </p:cNvSpPr>
          <p:nvPr/>
        </p:nvSpPr>
        <p:spPr bwMode="auto">
          <a:xfrm flipH="1">
            <a:off x="4267200" y="3657600"/>
            <a:ext cx="76200" cy="228600"/>
          </a:xfrm>
          <a:prstGeom prst="line">
            <a:avLst/>
          </a:prstGeom>
          <a:noFill/>
          <a:ln w="28575">
            <a:solidFill>
              <a:srgbClr val="66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3" name="Line 11"/>
          <p:cNvSpPr>
            <a:spLocks noChangeShapeType="1"/>
          </p:cNvSpPr>
          <p:nvPr/>
        </p:nvSpPr>
        <p:spPr bwMode="auto">
          <a:xfrm flipV="1">
            <a:off x="5676900" y="3067050"/>
            <a:ext cx="0" cy="304800"/>
          </a:xfrm>
          <a:prstGeom prst="line">
            <a:avLst/>
          </a:prstGeom>
          <a:noFill/>
          <a:ln w="28575">
            <a:solidFill>
              <a:srgbClr val="66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4" name="Line 12"/>
          <p:cNvSpPr>
            <a:spLocks noChangeShapeType="1"/>
          </p:cNvSpPr>
          <p:nvPr/>
        </p:nvSpPr>
        <p:spPr bwMode="auto">
          <a:xfrm flipH="1">
            <a:off x="4343400" y="4953000"/>
            <a:ext cx="381000" cy="0"/>
          </a:xfrm>
          <a:prstGeom prst="line">
            <a:avLst/>
          </a:prstGeom>
          <a:noFill/>
          <a:ln w="28575">
            <a:solidFill>
              <a:srgbClr val="66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5" name="Text Box 13"/>
          <p:cNvSpPr txBox="1">
            <a:spLocks noChangeArrowheads="1"/>
          </p:cNvSpPr>
          <p:nvPr/>
        </p:nvSpPr>
        <p:spPr bwMode="auto">
          <a:xfrm>
            <a:off x="304800" y="3035300"/>
            <a:ext cx="12954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These </a:t>
            </a:r>
            <a:r>
              <a:rPr lang="en-US" sz="1600" b="1" smtClean="0"/>
              <a:t>points </a:t>
            </a:r>
            <a:r>
              <a:rPr lang="en-US" sz="1600" b="1"/>
              <a:t>might deserve a </a:t>
            </a:r>
            <a:r>
              <a:rPr lang="en-US" sz="1600" b="1" smtClean="0"/>
              <a:t>closer </a:t>
            </a:r>
            <a:r>
              <a:rPr lang="en-US" sz="1600" b="1"/>
              <a:t>look</a:t>
            </a:r>
            <a:r>
              <a:rPr lang="en-US" sz="1600" b="1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447800"/>
            <a:ext cx="6486525" cy="308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0147" name="Picture 3" descr="Mon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648200"/>
            <a:ext cx="1524000" cy="11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1219200" y="4648200"/>
            <a:ext cx="426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logPrice = a + b logArea + e</a:t>
            </a:r>
          </a:p>
        </p:txBody>
      </p:sp>
      <p:sp>
        <p:nvSpPr>
          <p:cNvPr id="390150" name="Oval 6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rgbClr val="0099FF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0151" name="Line 7"/>
          <p:cNvSpPr>
            <a:spLocks noChangeShapeType="1"/>
          </p:cNvSpPr>
          <p:nvPr/>
        </p:nvSpPr>
        <p:spPr bwMode="auto">
          <a:xfrm flipV="1">
            <a:off x="3276600" y="1828800"/>
            <a:ext cx="419100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0153" name="Oval 9"/>
          <p:cNvSpPr>
            <a:spLocks noChangeArrowheads="1"/>
          </p:cNvSpPr>
          <p:nvPr/>
        </p:nvSpPr>
        <p:spPr bwMode="auto">
          <a:xfrm>
            <a:off x="1524000" y="5181600"/>
            <a:ext cx="152400" cy="152400"/>
          </a:xfrm>
          <a:prstGeom prst="ellipse">
            <a:avLst/>
          </a:prstGeom>
          <a:solidFill>
            <a:srgbClr val="0099FF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0154" name="Text Box 10"/>
          <p:cNvSpPr txBox="1">
            <a:spLocks noChangeArrowheads="1"/>
          </p:cNvSpPr>
          <p:nvPr/>
        </p:nvSpPr>
        <p:spPr bwMode="auto">
          <a:xfrm>
            <a:off x="1600200" y="914400"/>
            <a:ext cx="6858000" cy="349250"/>
          </a:xfrm>
          <a:prstGeom prst="rect">
            <a:avLst/>
          </a:prstGeom>
          <a:noFill/>
          <a:ln w="12700">
            <a:solidFill>
              <a:srgbClr val="6B00B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Prices paid at auction for Monet paintings vs. surface area (in logs)</a:t>
            </a:r>
          </a:p>
        </p:txBody>
      </p:sp>
      <p:sp>
        <p:nvSpPr>
          <p:cNvPr id="390156" name="Text Box 12"/>
          <p:cNvSpPr txBox="1">
            <a:spLocks noChangeArrowheads="1"/>
          </p:cNvSpPr>
          <p:nvPr/>
        </p:nvSpPr>
        <p:spPr bwMode="auto">
          <a:xfrm>
            <a:off x="1219200" y="5133181"/>
            <a:ext cx="5257800" cy="636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           Not an outlier: Monet chose to paint a small painting.</a:t>
            </a:r>
          </a:p>
          <a:p>
            <a:pPr>
              <a:spcBef>
                <a:spcPct val="50000"/>
              </a:spcBef>
            </a:pPr>
            <a:r>
              <a:rPr lang="en-US" sz="1400" b="1"/>
              <a:t>     </a:t>
            </a:r>
            <a:r>
              <a:rPr lang="en-US" sz="1400" b="1" smtClean="0"/>
              <a:t>      </a:t>
            </a:r>
            <a:r>
              <a:rPr lang="en-US" sz="1400" b="1"/>
              <a:t>Possibly an outlier: Why was the price so low?</a:t>
            </a:r>
          </a:p>
        </p:txBody>
      </p:sp>
      <p:sp>
        <p:nvSpPr>
          <p:cNvPr id="390157" name="Line 13"/>
          <p:cNvSpPr>
            <a:spLocks noChangeShapeType="1"/>
          </p:cNvSpPr>
          <p:nvPr/>
        </p:nvSpPr>
        <p:spPr bwMode="auto">
          <a:xfrm flipV="1">
            <a:off x="6248400" y="2438400"/>
            <a:ext cx="0" cy="9144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0158" name="Line 14"/>
          <p:cNvSpPr>
            <a:spLocks noChangeShapeType="1"/>
          </p:cNvSpPr>
          <p:nvPr/>
        </p:nvSpPr>
        <p:spPr bwMode="auto">
          <a:xfrm>
            <a:off x="2971800" y="3200400"/>
            <a:ext cx="1371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6172200" y="3429000"/>
            <a:ext cx="228600" cy="228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504950" y="5486400"/>
            <a:ext cx="228600" cy="228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to Do About Outliers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057400"/>
            <a:ext cx="7848600" cy="2971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(1) Examine the data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(2) Are they due to mismeasurement error or obvious</a:t>
            </a:r>
            <a:br>
              <a:rPr lang="en-US" sz="2400"/>
            </a:br>
            <a:r>
              <a:rPr lang="en-US" sz="2400"/>
              <a:t> “coding errors?”  Delete the observations.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(3) Are they just unusual observations?  Do nothing.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(4) Generally, resist the temptation to remove outliers.</a:t>
            </a:r>
            <a:br>
              <a:rPr lang="en-US" sz="2400"/>
            </a:br>
            <a:r>
              <a:rPr lang="en-US" sz="2400"/>
              <a:t> </a:t>
            </a:r>
            <a:r>
              <a:rPr lang="en-US" sz="2400" baseline="-25000"/>
              <a:t> </a:t>
            </a:r>
            <a:r>
              <a:rPr lang="en-US" sz="2400"/>
              <a:t>Especially if the sample is large.  (500 movies is</a:t>
            </a:r>
            <a:br>
              <a:rPr lang="en-US" sz="2400"/>
            </a:br>
            <a:r>
              <a:rPr lang="en-US" sz="2400"/>
              <a:t> </a:t>
            </a:r>
            <a:r>
              <a:rPr lang="en-US" sz="2400" baseline="-25000"/>
              <a:t> </a:t>
            </a:r>
            <a:r>
              <a:rPr lang="en-US" sz="2400" smtClean="0"/>
              <a:t>large.)</a:t>
            </a:r>
            <a:endParaRPr lang="en-US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(5) Question why you think it is an outlier. Is it really?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994" y="381000"/>
            <a:ext cx="8229600" cy="1139825"/>
          </a:xfrm>
        </p:spPr>
        <p:txBody>
          <a:bodyPr/>
          <a:lstStyle/>
          <a:p>
            <a:r>
              <a:rPr lang="en-US"/>
              <a:t>Regression Options</a:t>
            </a:r>
          </a:p>
        </p:txBody>
      </p:sp>
      <p:pic>
        <p:nvPicPr>
          <p:cNvPr id="3665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647825"/>
            <a:ext cx="8713788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6596" name="Line 4"/>
          <p:cNvSpPr>
            <a:spLocks noChangeShapeType="1"/>
          </p:cNvSpPr>
          <p:nvPr/>
        </p:nvSpPr>
        <p:spPr bwMode="auto">
          <a:xfrm flipV="1">
            <a:off x="2000250" y="3057525"/>
            <a:ext cx="2209800" cy="1295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6597" name="Line 5"/>
          <p:cNvSpPr>
            <a:spLocks noChangeShapeType="1"/>
          </p:cNvSpPr>
          <p:nvPr/>
        </p:nvSpPr>
        <p:spPr bwMode="auto">
          <a:xfrm rot="17430007">
            <a:off x="2438400" y="4267200"/>
            <a:ext cx="304800" cy="762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010400" cy="800100"/>
          </a:xfrm>
        </p:spPr>
        <p:txBody>
          <a:bodyPr/>
          <a:lstStyle/>
          <a:p>
            <a:r>
              <a:rPr lang="en-US"/>
              <a:t>Minitab’s Opinions</a:t>
            </a:r>
          </a:p>
        </p:txBody>
      </p:sp>
      <p:graphicFrame>
        <p:nvGraphicFramePr>
          <p:cNvPr id="3676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612995"/>
              </p:ext>
            </p:extLst>
          </p:nvPr>
        </p:nvGraphicFramePr>
        <p:xfrm>
          <a:off x="1676400" y="1447800"/>
          <a:ext cx="399415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59" name="Bitmap Image" r:id="rId4" imgW="4761905" imgH="5544324" progId="PBrush">
                  <p:embed/>
                </p:oleObj>
              </mc:Choice>
              <mc:Fallback>
                <p:oleObj name="Bitmap Image" r:id="rId4" imgW="4761905" imgH="5544324" progId="PBrush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3994150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620" name="Text Box 4"/>
          <p:cNvSpPr txBox="1">
            <a:spLocks noChangeArrowheads="1"/>
          </p:cNvSpPr>
          <p:nvPr/>
        </p:nvSpPr>
        <p:spPr bwMode="auto">
          <a:xfrm>
            <a:off x="6019800" y="1949450"/>
            <a:ext cx="2743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Minitab uses </a:t>
            </a:r>
            <a:r>
              <a:rPr lang="en-US">
                <a:cs typeface="Arial" charset="0"/>
              </a:rPr>
              <a:t>± 2S to flag “large” residuals.</a:t>
            </a:r>
          </a:p>
        </p:txBody>
      </p:sp>
      <p:graphicFrame>
        <p:nvGraphicFramePr>
          <p:cNvPr id="367621" name="Object 5"/>
          <p:cNvGraphicFramePr>
            <a:graphicFrameLocks noChangeAspect="1"/>
          </p:cNvGraphicFramePr>
          <p:nvPr/>
        </p:nvGraphicFramePr>
        <p:xfrm>
          <a:off x="6096000" y="3124200"/>
          <a:ext cx="259080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60" name="Equation" r:id="rId6" imgW="1333500" imgH="571500" progId="Equation.DSMT4">
                  <p:embed/>
                </p:oleObj>
              </mc:Choice>
              <mc:Fallback>
                <p:oleObj name="Equation" r:id="rId6" imgW="1333500" imgH="571500" progId="Equation.DSMT4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124200"/>
                        <a:ext cx="2590800" cy="1109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 Removing Outliers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828800"/>
            <a:ext cx="7010400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Be </a:t>
            </a:r>
            <a:r>
              <a:rPr lang="en-US"/>
              <a:t>careful about singling out particular observations this way.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</a:t>
            </a:r>
            <a:r>
              <a:rPr lang="en-US" sz="2400"/>
              <a:t>The resulting model might be a product of your </a:t>
            </a:r>
            <a:r>
              <a:rPr lang="en-US" sz="2400" smtClean="0"/>
              <a:t>opinions, not the real relationship in the data.</a:t>
            </a:r>
            <a:r>
              <a:rPr lang="en-US" sz="2400"/>
              <a:t/>
            </a:r>
            <a:br>
              <a:rPr lang="en-US" sz="2400"/>
            </a:br>
            <a:endParaRPr lang="en-US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	Removing outliers might create new outliers that were not outliers before.</a:t>
            </a:r>
            <a:br>
              <a:rPr lang="en-US" sz="2400"/>
            </a:br>
            <a:endParaRPr lang="en-US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	Statistical inferences from the model will be incorrect.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and Interpreting the Model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209800"/>
            <a:ext cx="5943600" cy="220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/>
              <a:t>Interpreting the linear model</a:t>
            </a:r>
            <a:br>
              <a:rPr lang="en-US" sz="3200"/>
            </a:br>
            <a:endParaRPr lang="en-US" sz="3200"/>
          </a:p>
          <a:p>
            <a:pPr>
              <a:lnSpc>
                <a:spcPct val="90000"/>
              </a:lnSpc>
            </a:pPr>
            <a:r>
              <a:rPr lang="en-US" sz="3200"/>
              <a:t>Semilog and growth models</a:t>
            </a:r>
            <a:br>
              <a:rPr lang="en-US" sz="3200"/>
            </a:br>
            <a:endParaRPr lang="en-US" sz="3200"/>
          </a:p>
          <a:p>
            <a:pPr>
              <a:lnSpc>
                <a:spcPct val="90000"/>
              </a:lnSpc>
            </a:pPr>
            <a:r>
              <a:rPr lang="en-US" sz="3200"/>
              <a:t>Log-log model and elasticities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Cost Analysis</a:t>
            </a:r>
          </a:p>
        </p:txBody>
      </p:sp>
      <p:graphicFrame>
        <p:nvGraphicFramePr>
          <p:cNvPr id="26419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81000" y="1752600"/>
          <a:ext cx="43434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19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752600"/>
                        <a:ext cx="434340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198" name="Text Box 6"/>
          <p:cNvSpPr txBox="1">
            <a:spLocks noChangeArrowheads="1"/>
          </p:cNvSpPr>
          <p:nvPr/>
        </p:nvSpPr>
        <p:spPr bwMode="auto">
          <a:xfrm>
            <a:off x="381000" y="4800600"/>
            <a:ext cx="4038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Generation cost ($M) and output (Millions of KWH) for </a:t>
            </a:r>
            <a:r>
              <a:rPr lang="en-US" b="1" smtClean="0"/>
              <a:t>123 </a:t>
            </a:r>
            <a:r>
              <a:rPr lang="en-US" b="1"/>
              <a:t>American electric utilities. (1970).</a:t>
            </a:r>
            <a:r>
              <a:rPr lang="en-US"/>
              <a:t> </a:t>
            </a:r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4873239" y="1738439"/>
            <a:ext cx="4114800" cy="37226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units of the LHS and RHS must be the same.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$M cost  =  a  +  b MKWH</a:t>
            </a:r>
          </a:p>
          <a:p>
            <a:pPr>
              <a:spcBef>
                <a:spcPct val="50000"/>
              </a:spcBef>
            </a:pPr>
            <a:r>
              <a:rPr lang="en-US"/>
              <a:t>Y = $ cost</a:t>
            </a:r>
          </a:p>
          <a:p>
            <a:pPr>
              <a:spcBef>
                <a:spcPct val="50000"/>
              </a:spcBef>
            </a:pPr>
            <a:r>
              <a:rPr lang="en-US" sz="1600"/>
              <a:t>a = $ cost        = 2.444 $M</a:t>
            </a:r>
          </a:p>
          <a:p>
            <a:pPr>
              <a:spcBef>
                <a:spcPct val="50000"/>
              </a:spcBef>
            </a:pPr>
            <a:r>
              <a:rPr lang="en-US" sz="1600"/>
              <a:t>b = $M /MKWH  = 0.005291 $M/MKWH</a:t>
            </a:r>
          </a:p>
          <a:p>
            <a:pPr>
              <a:spcBef>
                <a:spcPct val="50000"/>
              </a:spcBef>
            </a:pPr>
            <a:r>
              <a:rPr lang="en-US"/>
              <a:t>So,…..</a:t>
            </a:r>
          </a:p>
          <a:p>
            <a:pPr>
              <a:spcBef>
                <a:spcPct val="50000"/>
              </a:spcBef>
            </a:pPr>
            <a:r>
              <a:rPr lang="en-US" sz="1600"/>
              <a:t>a =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600" b="1" u="sng">
                <a:solidFill>
                  <a:srgbClr val="FF0000"/>
                </a:solidFill>
              </a:rPr>
              <a:t>fixed cost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600"/>
              <a:t>= total cost if MKWH = 0</a:t>
            </a:r>
          </a:p>
          <a:p>
            <a:pPr>
              <a:spcBef>
                <a:spcPct val="50000"/>
              </a:spcBef>
            </a:pPr>
            <a:r>
              <a:rPr lang="en-US" sz="1600"/>
              <a:t>b =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6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marginal cost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600"/>
              <a:t>= dCost/dMKWH</a:t>
            </a:r>
          </a:p>
          <a:p>
            <a:pPr>
              <a:spcBef>
                <a:spcPct val="50000"/>
              </a:spcBef>
            </a:pPr>
            <a:r>
              <a:rPr lang="en-US" sz="1600"/>
              <a:t>b * MKWH = </a:t>
            </a:r>
            <a:r>
              <a:rPr lang="en-US" sz="1600" b="1" u="sng">
                <a:solidFill>
                  <a:srgbClr val="FF0000"/>
                </a:solidFill>
              </a:rPr>
              <a:t>variable 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</p:spPr>
        <p:txBody>
          <a:bodyPr/>
          <a:lstStyle/>
          <a:p>
            <a:r>
              <a:rPr lang="en-US"/>
              <a:t>Semilog Models and Growth Rates</a:t>
            </a:r>
          </a:p>
        </p:txBody>
      </p:sp>
      <p:graphicFrame>
        <p:nvGraphicFramePr>
          <p:cNvPr id="214020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659488"/>
              </p:ext>
            </p:extLst>
          </p:nvPr>
        </p:nvGraphicFramePr>
        <p:xfrm>
          <a:off x="2590800" y="1828800"/>
          <a:ext cx="4495800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75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4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828800"/>
                        <a:ext cx="4495800" cy="299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2667000" y="4942114"/>
            <a:ext cx="4495800" cy="3730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u="sng">
                <a:solidFill>
                  <a:srgbClr val="0000FF"/>
                </a:solidFill>
              </a:rPr>
              <a:t>LogSalary</a:t>
            </a:r>
            <a:r>
              <a:rPr lang="en-US" b="1">
                <a:solidFill>
                  <a:srgbClr val="0000FF"/>
                </a:solidFill>
              </a:rPr>
              <a:t>  =  9.84 + 0.05 Years + e</a:t>
            </a:r>
          </a:p>
        </p:txBody>
      </p:sp>
      <p:graphicFrame>
        <p:nvGraphicFramePr>
          <p:cNvPr id="2140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149775"/>
              </p:ext>
            </p:extLst>
          </p:nvPr>
        </p:nvGraphicFramePr>
        <p:xfrm>
          <a:off x="1676400" y="5562600"/>
          <a:ext cx="624681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76" name="Equation" r:id="rId6" imgW="3340080" imgH="406080" progId="Equation.DSMT4">
                  <p:embed/>
                </p:oleObj>
              </mc:Choice>
              <mc:Fallback>
                <p:oleObj name="Equation" r:id="rId6" imgW="3340080" imgH="406080" progId="Equation.DSMT4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562600"/>
                        <a:ext cx="6246812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Rate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946078"/>
              </p:ext>
            </p:extLst>
          </p:nvPr>
        </p:nvGraphicFramePr>
        <p:xfrm>
          <a:off x="685800" y="1997075"/>
          <a:ext cx="7335838" cy="30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790" name="Equation" r:id="rId3" imgW="3708360" imgH="1549080" progId="Equation.DSMT4">
                  <p:embed/>
                </p:oleObj>
              </mc:Choice>
              <mc:Fallback>
                <p:oleObj name="Equation" r:id="rId3" imgW="3708360" imgH="15490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7075"/>
                        <a:ext cx="7335838" cy="306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662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Semilog</a:t>
            </a:r>
            <a:r>
              <a:rPr lang="en-US" dirty="0" smtClean="0"/>
              <a:t> Model for Fuel Bills</a:t>
            </a:r>
            <a:endParaRPr lang="en-US" dirty="0"/>
          </a:p>
        </p:txBody>
      </p:sp>
      <p:sp>
        <p:nvSpPr>
          <p:cNvPr id="2734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3422" name="Object 14"/>
          <p:cNvGraphicFramePr>
            <a:graphicFrameLocks noChangeAspect="1"/>
          </p:cNvGraphicFramePr>
          <p:nvPr/>
        </p:nvGraphicFramePr>
        <p:xfrm>
          <a:off x="381000" y="1981200"/>
          <a:ext cx="41910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37" r:id="rId4" imgW="5486400" imgH="3657600" progId="">
                  <p:embed/>
                </p:oleObj>
              </mc:Choice>
              <mc:Fallback>
                <p:oleObj r:id="rId4" imgW="5486400" imgH="3657600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81200"/>
                        <a:ext cx="4191000" cy="279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3424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1905000"/>
            <a:ext cx="4170594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/>
          <p:nvPr/>
        </p:nvCxnSpPr>
        <p:spPr bwMode="auto">
          <a:xfrm rot="10800000" flipV="1">
            <a:off x="6324600" y="2667000"/>
            <a:ext cx="990600" cy="914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94090" y="0"/>
            <a:ext cx="7010400" cy="1527175"/>
          </a:xfrm>
        </p:spPr>
        <p:txBody>
          <a:bodyPr/>
          <a:lstStyle/>
          <a:p>
            <a:r>
              <a:rPr lang="en-US"/>
              <a:t>Using Semilog Models for Trends</a:t>
            </a:r>
          </a:p>
        </p:txBody>
      </p:sp>
      <p:graphicFrame>
        <p:nvGraphicFramePr>
          <p:cNvPr id="26726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63405200"/>
              </p:ext>
            </p:extLst>
          </p:nvPr>
        </p:nvGraphicFramePr>
        <p:xfrm>
          <a:off x="4267200" y="1676400"/>
          <a:ext cx="46482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6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676400"/>
                        <a:ext cx="4648200" cy="309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7270" name="Text Box 6"/>
          <p:cNvSpPr txBox="1">
            <a:spLocks noChangeArrowheads="1"/>
          </p:cNvSpPr>
          <p:nvPr/>
        </p:nvSpPr>
        <p:spPr bwMode="auto">
          <a:xfrm>
            <a:off x="4343400" y="4953000"/>
            <a:ext cx="411480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Frequent Flyer Flights for 72 Months. (Text, Ex. 11.1, p. 508)</a:t>
            </a:r>
          </a:p>
        </p:txBody>
      </p:sp>
      <p:pic>
        <p:nvPicPr>
          <p:cNvPr id="26727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429000" cy="34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727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048125"/>
            <a:ext cx="3562350" cy="136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7274" name="Line 10"/>
          <p:cNvSpPr>
            <a:spLocks noChangeShapeType="1"/>
          </p:cNvSpPr>
          <p:nvPr/>
        </p:nvSpPr>
        <p:spPr bwMode="auto">
          <a:xfrm>
            <a:off x="533400" y="4038600"/>
            <a:ext cx="35052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277" name="Line 13"/>
          <p:cNvSpPr>
            <a:spLocks noChangeShapeType="1"/>
          </p:cNvSpPr>
          <p:nvPr/>
        </p:nvSpPr>
        <p:spPr bwMode="auto">
          <a:xfrm flipV="1">
            <a:off x="5791200" y="2819400"/>
            <a:ext cx="2743200" cy="1371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1"/>
            <a:ext cx="7010400" cy="1333499"/>
          </a:xfrm>
        </p:spPr>
        <p:txBody>
          <a:bodyPr/>
          <a:lstStyle/>
          <a:p>
            <a:r>
              <a:rPr lang="en-US"/>
              <a:t>Regression Approach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0" y="1676400"/>
            <a:ext cx="4876800" cy="762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/>
              <a:t>         logFlights = </a:t>
            </a:r>
            <a:r>
              <a:rPr lang="el-GR" sz="1800">
                <a:cs typeface="Arial" charset="0"/>
              </a:rPr>
              <a:t>α</a:t>
            </a:r>
            <a:r>
              <a:rPr lang="en-US" sz="1800">
                <a:cs typeface="Arial" charset="0"/>
              </a:rPr>
              <a:t> + </a:t>
            </a:r>
            <a:r>
              <a:rPr lang="el-GR" sz="1800" b="1">
                <a:solidFill>
                  <a:srgbClr val="FF0000"/>
                </a:solidFill>
                <a:cs typeface="Arial" charset="0"/>
              </a:rPr>
              <a:t>β</a:t>
            </a:r>
            <a:r>
              <a:rPr lang="en-US" sz="1800">
                <a:cs typeface="Arial" charset="0"/>
              </a:rPr>
              <a:t> Months + </a:t>
            </a:r>
            <a:r>
              <a:rPr lang="el-GR" sz="1800">
                <a:cs typeface="Arial" charset="0"/>
              </a:rPr>
              <a:t>ε</a:t>
            </a:r>
            <a:endParaRPr lang="en-US" sz="1800">
              <a:cs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>
                <a:cs typeface="Arial" charset="0"/>
              </a:rPr>
              <a:t>        a = 2.770, </a:t>
            </a:r>
            <a:r>
              <a:rPr lang="en-US" sz="1800" b="1" u="sng">
                <a:solidFill>
                  <a:srgbClr val="FF0000"/>
                </a:solidFill>
                <a:cs typeface="Arial" charset="0"/>
              </a:rPr>
              <a:t>b = 0.03710</a:t>
            </a:r>
            <a:r>
              <a:rPr lang="en-US" sz="1800">
                <a:cs typeface="Arial" charset="0"/>
              </a:rPr>
              <a:t>, s = 0.06102</a:t>
            </a:r>
            <a:endParaRPr lang="el-GR" sz="1800">
              <a:cs typeface="Arial" charset="0"/>
            </a:endParaRPr>
          </a:p>
        </p:txBody>
      </p:sp>
      <p:graphicFrame>
        <p:nvGraphicFramePr>
          <p:cNvPr id="28262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286000" y="2565400"/>
          <a:ext cx="4876800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50" name="Graph" r:id="rId4" imgW="5486400" imgH="3657600" progId="">
                  <p:embed/>
                </p:oleObj>
              </mc:Choice>
              <mc:Fallback>
                <p:oleObj name="Graph" r:id="rId4" imgW="5486400" imgH="3657600" progId="">
                  <p:embed/>
                  <p:pic>
                    <p:nvPicPr>
                      <p:cNvPr id="0" name="Picture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565400"/>
                        <a:ext cx="4876800" cy="325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Elasticity and Loglinear Models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676400"/>
            <a:ext cx="7391400" cy="4114800"/>
          </a:xfrm>
        </p:spPr>
        <p:txBody>
          <a:bodyPr/>
          <a:lstStyle/>
          <a:p>
            <a:r>
              <a:rPr lang="en-US" sz="2400"/>
              <a:t>logY = </a:t>
            </a:r>
            <a:r>
              <a:rPr lang="el-GR" sz="2400">
                <a:cs typeface="Arial" charset="0"/>
              </a:rPr>
              <a:t>α</a:t>
            </a:r>
            <a:r>
              <a:rPr lang="en-US" sz="2400">
                <a:cs typeface="Arial" charset="0"/>
              </a:rPr>
              <a:t> + </a:t>
            </a:r>
            <a:r>
              <a:rPr lang="el-GR" sz="2400">
                <a:cs typeface="Arial" charset="0"/>
              </a:rPr>
              <a:t>β</a:t>
            </a:r>
            <a:r>
              <a:rPr lang="en-US" sz="2400">
                <a:cs typeface="Arial" charset="0"/>
              </a:rPr>
              <a:t>logx + </a:t>
            </a:r>
            <a:r>
              <a:rPr lang="el-GR" sz="2400">
                <a:cs typeface="Arial" charset="0"/>
              </a:rPr>
              <a:t>ε</a:t>
            </a:r>
            <a:endParaRPr lang="en-US" sz="2400"/>
          </a:p>
          <a:p>
            <a:r>
              <a:rPr lang="en-US" sz="2400"/>
              <a:t>The “responsiveness” of one variable to changes in another</a:t>
            </a:r>
          </a:p>
          <a:p>
            <a:r>
              <a:rPr lang="en-US" sz="2400"/>
              <a:t>E.g., in economics </a:t>
            </a:r>
            <a:br>
              <a:rPr lang="en-US" sz="2400"/>
            </a:br>
            <a:r>
              <a:rPr lang="en-US" sz="2400"/>
              <a:t>demand elasticity = (%</a:t>
            </a:r>
            <a:r>
              <a:rPr lang="el-GR" sz="2400">
                <a:cs typeface="Arial" charset="0"/>
              </a:rPr>
              <a:t>Δ</a:t>
            </a:r>
            <a:r>
              <a:rPr lang="en-US" sz="2400">
                <a:cs typeface="Arial" charset="0"/>
              </a:rPr>
              <a:t>Q) / (%</a:t>
            </a:r>
            <a:r>
              <a:rPr lang="el-GR" sz="2400">
                <a:cs typeface="Arial" charset="0"/>
              </a:rPr>
              <a:t>Δ</a:t>
            </a:r>
            <a:r>
              <a:rPr lang="en-US" sz="2400">
                <a:cs typeface="Arial" charset="0"/>
              </a:rPr>
              <a:t>P)</a:t>
            </a:r>
          </a:p>
          <a:p>
            <a:r>
              <a:rPr lang="en-US" sz="2400">
                <a:cs typeface="Arial" charset="0"/>
              </a:rPr>
              <a:t>Math:  Ratio of percentage changes</a:t>
            </a:r>
            <a:r>
              <a:rPr lang="en-US">
                <a:cs typeface="Arial" charset="0"/>
              </a:rPr>
              <a:t> </a:t>
            </a:r>
          </a:p>
          <a:p>
            <a:pPr lvl="1"/>
            <a:r>
              <a:rPr lang="en-US" sz="2000"/>
              <a:t>%</a:t>
            </a:r>
            <a:r>
              <a:rPr lang="el-GR" sz="2000">
                <a:cs typeface="Arial" charset="0"/>
              </a:rPr>
              <a:t>Δ</a:t>
            </a:r>
            <a:r>
              <a:rPr lang="en-US" sz="2000">
                <a:cs typeface="Arial" charset="0"/>
              </a:rPr>
              <a:t>Q / %</a:t>
            </a:r>
            <a:r>
              <a:rPr lang="el-GR" sz="2000">
                <a:cs typeface="Arial" charset="0"/>
              </a:rPr>
              <a:t>Δ</a:t>
            </a:r>
            <a:r>
              <a:rPr lang="en-US" sz="2000">
                <a:cs typeface="Arial" charset="0"/>
              </a:rPr>
              <a:t>P = {100%[(</a:t>
            </a:r>
            <a:r>
              <a:rPr lang="el-GR" sz="2000">
                <a:cs typeface="Arial" charset="0"/>
              </a:rPr>
              <a:t>Δ</a:t>
            </a:r>
            <a:r>
              <a:rPr lang="en-US" sz="2000">
                <a:cs typeface="Arial" charset="0"/>
              </a:rPr>
              <a:t>Q )/Q] / {100%[(</a:t>
            </a:r>
            <a:r>
              <a:rPr lang="el-GR" sz="2000">
                <a:cs typeface="Arial" charset="0"/>
              </a:rPr>
              <a:t>Δ</a:t>
            </a:r>
            <a:r>
              <a:rPr lang="en-US" sz="2000">
                <a:cs typeface="Arial" charset="0"/>
              </a:rPr>
              <a:t>P)/P]}</a:t>
            </a:r>
          </a:p>
          <a:p>
            <a:pPr lvl="1"/>
            <a:r>
              <a:rPr lang="en-US" sz="2000">
                <a:cs typeface="Arial" charset="0"/>
              </a:rPr>
              <a:t>Units of measurement and the 100% fall out of this eqn.</a:t>
            </a:r>
          </a:p>
          <a:p>
            <a:pPr lvl="1"/>
            <a:r>
              <a:rPr lang="en-US" sz="2000">
                <a:cs typeface="Arial" charset="0"/>
              </a:rPr>
              <a:t>Elasticity = (</a:t>
            </a:r>
            <a:r>
              <a:rPr lang="el-GR" sz="1900">
                <a:cs typeface="Arial" charset="0"/>
              </a:rPr>
              <a:t>Δ</a:t>
            </a:r>
            <a:r>
              <a:rPr lang="en-US" sz="1900">
                <a:cs typeface="Arial" charset="0"/>
              </a:rPr>
              <a:t>Q/</a:t>
            </a:r>
            <a:r>
              <a:rPr lang="el-GR" sz="1900">
                <a:cs typeface="Arial" charset="0"/>
              </a:rPr>
              <a:t>Δ</a:t>
            </a:r>
            <a:r>
              <a:rPr lang="en-US" sz="1900">
                <a:cs typeface="Arial" charset="0"/>
              </a:rPr>
              <a:t>P)*(P/Q)</a:t>
            </a:r>
            <a:endParaRPr lang="en-US" sz="2000">
              <a:cs typeface="Arial" charset="0"/>
            </a:endParaRPr>
          </a:p>
          <a:p>
            <a:pPr lvl="1"/>
            <a:r>
              <a:rPr lang="en-US" sz="2000">
                <a:cs typeface="Arial" charset="0"/>
              </a:rPr>
              <a:t>Elasticities are units free</a:t>
            </a:r>
            <a:endParaRPr lang="el-GR" sz="200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/>
              <a:t>Monet Regression</a:t>
            </a:r>
          </a:p>
        </p:txBody>
      </p:sp>
      <p:pic>
        <p:nvPicPr>
          <p:cNvPr id="373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52600"/>
            <a:ext cx="5307330" cy="441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3472815" y="2819400"/>
            <a:ext cx="1352550" cy="990600"/>
          </a:xfrm>
          <a:prstGeom prst="ellipse">
            <a:avLst/>
          </a:prstGeom>
          <a:solidFill>
            <a:srgbClr val="FFFF29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209800"/>
            <a:ext cx="7010400" cy="3352800"/>
          </a:xfrm>
        </p:spPr>
        <p:txBody>
          <a:bodyPr/>
          <a:lstStyle/>
          <a:p>
            <a:r>
              <a:rPr lang="en-US"/>
              <a:t>Residual analysis</a:t>
            </a:r>
          </a:p>
          <a:p>
            <a:pPr lvl="1"/>
            <a:r>
              <a:rPr lang="en-US"/>
              <a:t>Consistent with model assumptions?</a:t>
            </a:r>
          </a:p>
          <a:p>
            <a:pPr lvl="1"/>
            <a:r>
              <a:rPr lang="en-US"/>
              <a:t>Suggest missing elements in the model</a:t>
            </a:r>
          </a:p>
          <a:p>
            <a:r>
              <a:rPr lang="en-US"/>
              <a:t>Building the regression model</a:t>
            </a:r>
          </a:p>
          <a:p>
            <a:pPr lvl="1"/>
            <a:r>
              <a:rPr lang="en-US"/>
              <a:t>Interpreting the model – cost function</a:t>
            </a:r>
          </a:p>
          <a:p>
            <a:pPr lvl="1"/>
            <a:r>
              <a:rPr lang="en-US"/>
              <a:t>Growth model – semilog</a:t>
            </a:r>
          </a:p>
          <a:p>
            <a:pPr lvl="1"/>
            <a:r>
              <a:rPr lang="en-US"/>
              <a:t>Double log and estimating elasticities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4109</TotalTime>
  <Words>628</Words>
  <Application>Microsoft Office PowerPoint</Application>
  <PresentationFormat>On-screen Show (4:3)</PresentationFormat>
  <Paragraphs>124</Paragraphs>
  <Slides>27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1_Level</vt:lpstr>
      <vt:lpstr>Graph</vt:lpstr>
      <vt:lpstr>Bitmap Image</vt:lpstr>
      <vt:lpstr>Equation</vt:lpstr>
      <vt:lpstr>Statistics and Data Analysis</vt:lpstr>
      <vt:lpstr>Statistics and Data Analysis</vt:lpstr>
      <vt:lpstr>Linear Regression Models</vt:lpstr>
      <vt:lpstr>Using the Residuals</vt:lpstr>
      <vt:lpstr>Residuals Can Signal a Flawed Model</vt:lpstr>
      <vt:lpstr>Electricity (log) Cost Function</vt:lpstr>
      <vt:lpstr>Candidate Model for Cost</vt:lpstr>
      <vt:lpstr>A Better Model?</vt:lpstr>
      <vt:lpstr>Candidate Models for Cost</vt:lpstr>
      <vt:lpstr>Missing Variable Included</vt:lpstr>
      <vt:lpstr>Unusual Data Points</vt:lpstr>
      <vt:lpstr>Outliers</vt:lpstr>
      <vt:lpstr>PowerPoint Presentation</vt:lpstr>
      <vt:lpstr>What to Do About Outliers</vt:lpstr>
      <vt:lpstr>Regression Options</vt:lpstr>
      <vt:lpstr>Minitab’s Opinions</vt:lpstr>
      <vt:lpstr>On Removing Outliers</vt:lpstr>
      <vt:lpstr>Using and Interpreting the Model</vt:lpstr>
      <vt:lpstr>Statistical Cost Analysis</vt:lpstr>
      <vt:lpstr>Semilog Models and Growth Rates</vt:lpstr>
      <vt:lpstr>Growth Rate</vt:lpstr>
      <vt:lpstr>Semilog Model for Fuel Bills</vt:lpstr>
      <vt:lpstr>Using Semilog Models for Trends</vt:lpstr>
      <vt:lpstr>Regression Approach</vt:lpstr>
      <vt:lpstr>Elasticity and Loglinear Models</vt:lpstr>
      <vt:lpstr>Monet Regression</vt:lpstr>
      <vt:lpstr>Summary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93</cp:revision>
  <dcterms:created xsi:type="dcterms:W3CDTF">2007-07-27T17:18:39Z</dcterms:created>
  <dcterms:modified xsi:type="dcterms:W3CDTF">2014-07-07T18:17:34Z</dcterms:modified>
</cp:coreProperties>
</file>