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68"/>
  </p:notesMasterIdLst>
  <p:handoutMasterIdLst>
    <p:handoutMasterId r:id="rId69"/>
  </p:handoutMasterIdLst>
  <p:sldIdLst>
    <p:sldId id="258" r:id="rId2"/>
    <p:sldId id="262" r:id="rId3"/>
    <p:sldId id="260" r:id="rId4"/>
    <p:sldId id="279" r:id="rId5"/>
    <p:sldId id="299" r:id="rId6"/>
    <p:sldId id="263" r:id="rId7"/>
    <p:sldId id="272" r:id="rId8"/>
    <p:sldId id="273" r:id="rId9"/>
    <p:sldId id="274" r:id="rId10"/>
    <p:sldId id="275" r:id="rId11"/>
    <p:sldId id="286" r:id="rId12"/>
    <p:sldId id="265" r:id="rId13"/>
    <p:sldId id="266" r:id="rId14"/>
    <p:sldId id="288" r:id="rId15"/>
    <p:sldId id="330" r:id="rId16"/>
    <p:sldId id="350" r:id="rId17"/>
    <p:sldId id="349" r:id="rId18"/>
    <p:sldId id="360" r:id="rId19"/>
    <p:sldId id="351" r:id="rId20"/>
    <p:sldId id="352" r:id="rId21"/>
    <p:sldId id="353" r:id="rId22"/>
    <p:sldId id="287" r:id="rId23"/>
    <p:sldId id="289" r:id="rId24"/>
    <p:sldId id="307" r:id="rId25"/>
    <p:sldId id="290" r:id="rId26"/>
    <p:sldId id="291" r:id="rId27"/>
    <p:sldId id="292" r:id="rId28"/>
    <p:sldId id="313" r:id="rId29"/>
    <p:sldId id="314" r:id="rId30"/>
    <p:sldId id="295" r:id="rId31"/>
    <p:sldId id="300" r:id="rId32"/>
    <p:sldId id="301" r:id="rId33"/>
    <p:sldId id="335" r:id="rId34"/>
    <p:sldId id="294" r:id="rId35"/>
    <p:sldId id="302" r:id="rId36"/>
    <p:sldId id="303" r:id="rId37"/>
    <p:sldId id="304" r:id="rId38"/>
    <p:sldId id="344" r:id="rId39"/>
    <p:sldId id="270" r:id="rId40"/>
    <p:sldId id="312" r:id="rId41"/>
    <p:sldId id="345" r:id="rId42"/>
    <p:sldId id="346" r:id="rId43"/>
    <p:sldId id="348" r:id="rId44"/>
    <p:sldId id="347" r:id="rId45"/>
    <p:sldId id="362" r:id="rId46"/>
    <p:sldId id="366" r:id="rId47"/>
    <p:sldId id="328" r:id="rId48"/>
    <p:sldId id="363" r:id="rId49"/>
    <p:sldId id="364" r:id="rId50"/>
    <p:sldId id="365" r:id="rId51"/>
    <p:sldId id="322" r:id="rId52"/>
    <p:sldId id="323" r:id="rId53"/>
    <p:sldId id="324" r:id="rId54"/>
    <p:sldId id="336" r:id="rId55"/>
    <p:sldId id="337" r:id="rId56"/>
    <p:sldId id="339" r:id="rId57"/>
    <p:sldId id="361" r:id="rId58"/>
    <p:sldId id="338" r:id="rId59"/>
    <p:sldId id="355" r:id="rId60"/>
    <p:sldId id="356" r:id="rId61"/>
    <p:sldId id="357" r:id="rId62"/>
    <p:sldId id="358" r:id="rId63"/>
    <p:sldId id="341" r:id="rId64"/>
    <p:sldId id="343" r:id="rId65"/>
    <p:sldId id="342" r:id="rId66"/>
    <p:sldId id="261" r:id="rId6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99CC00"/>
    <a:srgbClr val="FF0000"/>
    <a:srgbClr val="7030A0"/>
    <a:srgbClr val="99CCCC"/>
    <a:srgbClr val="0000FF"/>
    <a:srgbClr val="FFFFFF"/>
    <a:srgbClr val="FF9999"/>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4" autoAdjust="0"/>
    <p:restoredTop sz="94660"/>
  </p:normalViewPr>
  <p:slideViewPr>
    <p:cSldViewPr>
      <p:cViewPr>
        <p:scale>
          <a:sx n="125" d="100"/>
          <a:sy n="125" d="100"/>
        </p:scale>
        <p:origin x="750" y="4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E6F768-E3F3-430F-8883-EC3EE8B7D0D9}" type="datetimeFigureOut">
              <a:rPr lang="en-US" smtClean="0"/>
              <a:pPr/>
              <a:t>11/18/2014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212C72-2F12-4CC2-AB75-B48A567E5ACF}" type="slidenum">
              <a:rPr lang="en-US" smtClean="0"/>
              <a:pPr/>
              <a:t>‹#›</a:t>
            </a:fld>
            <a:endParaRPr lang="en-US"/>
          </a:p>
        </p:txBody>
      </p:sp>
    </p:spTree>
    <p:extLst>
      <p:ext uri="{BB962C8B-B14F-4D97-AF65-F5344CB8AC3E}">
        <p14:creationId xmlns:p14="http://schemas.microsoft.com/office/powerpoint/2010/main" val="340506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F1DAE43-6A3D-4EFA-880F-ACD7010FE4A8}" type="slidenum">
              <a:rPr lang="en-US"/>
              <a:pPr>
                <a:defRPr/>
              </a:pPr>
              <a:t>‹#›</a:t>
            </a:fld>
            <a:endParaRPr lang="en-US"/>
          </a:p>
        </p:txBody>
      </p:sp>
    </p:spTree>
    <p:extLst>
      <p:ext uri="{BB962C8B-B14F-4D97-AF65-F5344CB8AC3E}">
        <p14:creationId xmlns:p14="http://schemas.microsoft.com/office/powerpoint/2010/main" val="291073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C9850AC-C4F1-40D0-BB62-3429C888E440}" type="slidenum">
              <a:rPr lang="en-US"/>
              <a:pPr/>
              <a:t>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2096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A5470EB-7210-4EC3-B1E6-3856FBB34A37}" type="slidenum">
              <a:rPr lang="en-US"/>
              <a:pPr/>
              <a:t>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6729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30C7E5A-6657-46D7-A063-BF6786213DA2}" type="slidenum">
              <a:rPr lang="en-US"/>
              <a:pPr/>
              <a:t>3</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974306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F113459-7D94-4D42-B757-D24C9B4285D8}" type="slidenum">
              <a:rPr lang="en-US"/>
              <a:pPr/>
              <a:t>4</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61125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6C6EB3CC-A474-4195-AB0A-A1456FF2070A}" type="slidenum">
              <a:rPr lang="en-US"/>
              <a:pPr/>
              <a:t>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2941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686067A-867B-4A22-9501-561ECE0FD01F}" type="slidenum">
              <a:rPr lang="en-US"/>
              <a:pPr/>
              <a:t>6</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401316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1137C05-2179-455D-8507-CED5A0AFC8CD}" type="slidenum">
              <a:rPr lang="en-US"/>
              <a:pPr/>
              <a:t>7</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615790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E0EA8FCA-6832-4DB4-AE79-ABF56E95F764}" type="slidenum">
              <a:rPr lang="en-US"/>
              <a:pPr/>
              <a:t>8</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87764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B41D23FE-C5C1-438E-BCB7-CC736E1F9D1E}" type="slidenum">
              <a:rPr lang="en-US"/>
              <a:pPr/>
              <a:t>9</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60758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0C5A36A5-911D-46DC-A893-9B8735872351}" type="slidenum">
              <a:rPr lang="en-US"/>
              <a:pPr/>
              <a:t>10</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61708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C3771F9A-C4F3-422E-AC74-D50C488BAE3A}" type="slidenum">
              <a:rPr lang="en-US"/>
              <a:pPr/>
              <a:t>11</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365260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948EBE92-77B8-456C-A450-CAE395879929}" type="slidenum">
              <a:rPr lang="en-US"/>
              <a:pPr/>
              <a:t>12</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91720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66FD1CF-9198-403E-9FBA-6960FDD2E69E}" type="slidenum">
              <a:rPr lang="en-US"/>
              <a:pPr/>
              <a:t>13</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324169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971B4CB-6143-4412-83BA-F8EF62EC8B62}" type="slidenum">
              <a:rPr lang="en-US"/>
              <a:pPr/>
              <a:t>14</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7111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895714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487EC4AB-1662-4484-A1C5-69E04032A1EE}" type="slidenum">
              <a:rPr lang="en-US"/>
              <a:pPr/>
              <a:t>22</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51920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479028D-D826-4A99-997C-F382B6752181}" type="slidenum">
              <a:rPr lang="en-US"/>
              <a:pPr/>
              <a:t>23</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72043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5AC7365-E16F-4E14-AAE7-998706BE4BE1}" type="slidenum">
              <a:rPr lang="en-US"/>
              <a:pPr/>
              <a:t>24</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4568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BF64FEBD-ECA5-4F15-A92B-E6C27487503D}" type="slidenum">
              <a:rPr lang="en-US"/>
              <a:pPr/>
              <a:t>25</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78213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ACAAE1F-E310-455D-9D65-5397D689684E}" type="slidenum">
              <a:rPr lang="en-US"/>
              <a:pPr/>
              <a:t>26</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59319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E4AA2AAC-935F-4BDE-9CBA-FA7D9BAD21D4}" type="slidenum">
              <a:rPr lang="en-US"/>
              <a:pPr/>
              <a:t>27</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972914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F5A2828-BFA9-4A0E-BFA2-AD095ADE04B2}" type="slidenum">
              <a:rPr lang="en-US"/>
              <a:pPr/>
              <a:t>28</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18802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A748DCAD-22C9-42DC-826D-9365BE904862}" type="slidenum">
              <a:rPr lang="en-US"/>
              <a:pPr/>
              <a:t>29</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93074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179D9920-BCB6-4EBA-8772-7D57D72EC8CD}" type="slidenum">
              <a:rPr lang="en-US"/>
              <a:pPr/>
              <a:t>30</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48350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2B06081-4DE5-40D3-A553-5DB6C8DF93AA}" type="slidenum">
              <a:rPr lang="en-US"/>
              <a:pPr/>
              <a:t>31</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817962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A6EEB35E-E387-4C1A-BB22-A5AA33DF2218}" type="slidenum">
              <a:rPr lang="en-US"/>
              <a:pPr/>
              <a:t>32</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136575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204664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F8B5E42-DD18-4625-8CCF-C71967184B80}" type="slidenum">
              <a:rPr lang="en-US"/>
              <a:pPr/>
              <a:t>34</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59339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EAA2EB7E-BA08-4B6F-98EE-2521F12E908C}" type="slidenum">
              <a:rPr lang="en-US"/>
              <a:pPr/>
              <a:t>35</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041538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B59A581-3D74-47A3-9743-3C2F5E59E764}" type="slidenum">
              <a:rPr lang="en-US"/>
              <a:pPr/>
              <a:t>36</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518665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CFE95CE7-EDE6-4885-8379-16EF044FF73F}" type="slidenum">
              <a:rPr lang="en-US"/>
              <a:pPr/>
              <a:t>37</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651085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CD3E928-9964-4C1B-A36B-06FE2DF0E11E}" type="slidenum">
              <a:rPr lang="en-US"/>
              <a:pPr/>
              <a:t>39</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35861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D9BC5CC8-43D7-4A61-A8F1-F33F17952C3F}" type="slidenum">
              <a:rPr lang="en-US"/>
              <a:pPr/>
              <a:t>40</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801445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A385072B-DAAD-4D60-B22B-E98F1CAAC7E5}" type="slidenum">
              <a:rPr lang="en-US" sz="1200"/>
              <a:pPr algn="r" eaLnBrk="1" hangingPunct="1"/>
              <a:t>41</a:t>
            </a:fld>
            <a:endParaRPr lang="en-US" sz="120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87991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C8FAD383-F613-4F6B-BE7D-766E9FD98620}" type="slidenum">
              <a:rPr lang="en-US" sz="1200"/>
              <a:pPr algn="r" eaLnBrk="1" hangingPunct="1"/>
              <a:t>42</a:t>
            </a:fld>
            <a:endParaRPr lang="en-US" sz="120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429348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B9852A-D8F4-4BF2-9282-C4C84C4EE405}" type="slidenum">
              <a:rPr lang="en-US"/>
              <a:pPr/>
              <a:t>43</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00411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7650475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4A61D6-E369-4206-B79E-A7BA3C37A082}" type="slidenum">
              <a:rPr lang="en-US" altLang="en-US"/>
              <a:pPr/>
              <a:t>48</a:t>
            </a:fld>
            <a:endParaRPr lang="en-US" altLang="en-US"/>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216527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5CC94CF-3329-48FB-872B-D603AAEF53E4}" type="slidenum">
              <a:rPr lang="en-US" altLang="en-US"/>
              <a:pPr/>
              <a:t>49</a:t>
            </a:fld>
            <a:endParaRPr lang="en-US" altLang="en-US"/>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914256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0B8E5F-4BFB-454D-BC89-A73C835BA31E}" type="slidenum">
              <a:rPr lang="en-US" altLang="en-US"/>
              <a:pPr/>
              <a:t>50</a:t>
            </a:fld>
            <a:endParaRPr lang="en-US" altLang="en-US"/>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317477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406413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277111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0083719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396213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7155924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40307429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2C2214D3-DDCE-4FAD-9404-0E1BC1D7664B}" type="slidenum">
              <a:rPr lang="en-US"/>
              <a:pPr/>
              <a:t>66</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27773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p14="http://schemas.microsoft.com/office/powerpoint/2010/main"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p14="http://schemas.microsoft.com/office/powerpoint/2010/main"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27" name="Picture 3"/>
          <p:cNvPicPr>
            <a:picLocks noChangeAspect="1" noChangeArrowheads="1"/>
          </p:cNvPicPr>
          <p:nvPr userDrawn="1"/>
        </p:nvPicPr>
        <p:blipFill>
          <a:blip r:embed="rId15" cstate="print"/>
          <a:srcRect/>
          <a:stretch>
            <a:fillRect/>
          </a:stretch>
        </p:blipFill>
        <p:spPr bwMode="auto">
          <a:xfrm>
            <a:off x="229982" y="0"/>
            <a:ext cx="8914018" cy="789842"/>
          </a:xfrm>
          <a:prstGeom prst="rect">
            <a:avLst/>
          </a:prstGeom>
          <a:noFill/>
          <a:ln w="9525">
            <a:noFill/>
            <a:miter lim="800000"/>
            <a:headEnd/>
            <a:tailEnd/>
          </a:ln>
          <a:effectLst/>
        </p:spPr>
      </p:pic>
      <p:sp>
        <p:nvSpPr>
          <p:cNvPr id="9" name="TextBox 8"/>
          <p:cNvSpPr txBox="1"/>
          <p:nvPr userDrawn="1"/>
        </p:nvSpPr>
        <p:spPr>
          <a:xfrm>
            <a:off x="5943600" y="6550223"/>
            <a:ext cx="3200400" cy="307777"/>
          </a:xfrm>
          <a:prstGeom prst="rect">
            <a:avLst/>
          </a:prstGeom>
          <a:solidFill>
            <a:srgbClr val="7030A0">
              <a:alpha val="18824"/>
            </a:srgbClr>
          </a:solidFill>
        </p:spPr>
        <p:txBody>
          <a:bodyPr wrap="square" rtlCol="0">
            <a:spAutoFit/>
          </a:bodyPr>
          <a:lstStyle/>
          <a:p>
            <a:r>
              <a:rPr lang="en-US" sz="1400" dirty="0" smtClean="0"/>
              <a:t>Part</a:t>
            </a:r>
            <a:r>
              <a:rPr lang="en-US" sz="1400" baseline="0" dirty="0" smtClean="0"/>
              <a:t> 22: Multiple Regression – Part 2</a:t>
            </a:r>
            <a:endParaRPr lang="en-US" sz="1400" dirty="0"/>
          </a:p>
        </p:txBody>
      </p:sp>
      <p:sp>
        <p:nvSpPr>
          <p:cNvPr id="2" name="Rectangle 1"/>
          <p:cNvSpPr/>
          <p:nvPr userDrawn="1"/>
        </p:nvSpPr>
        <p:spPr>
          <a:xfrm>
            <a:off x="229982" y="6488668"/>
            <a:ext cx="1120820" cy="369332"/>
          </a:xfrm>
          <a:prstGeom prst="rect">
            <a:avLst/>
          </a:prstGeom>
        </p:spPr>
        <p:txBody>
          <a:bodyPr wrap="none">
            <a:spAutoFit/>
          </a:bodyPr>
          <a:lstStyle/>
          <a:p>
            <a:r>
              <a:rPr lang="en-US" b="1" dirty="0" smtClean="0"/>
              <a:t>22-</a:t>
            </a:r>
            <a:fld id="{9ED99AAF-CB70-44A8-9A44-756D634A7A9A}" type="slidenum">
              <a:rPr lang="en-US" b="1" smtClean="0"/>
              <a:pPr/>
              <a:t>‹#›</a:t>
            </a:fld>
            <a:r>
              <a:rPr lang="en-US" b="1" dirty="0" smtClean="0"/>
              <a:t>/60</a:t>
            </a:r>
            <a:endParaRPr lang="en-US" b="1" dirty="0"/>
          </a:p>
        </p:txBody>
      </p:sp>
    </p:spTree>
    <p:extLst>
      <p:ext uri="{BB962C8B-B14F-4D97-AF65-F5344CB8AC3E}">
        <p14:creationId xmlns:p14="http://schemas.microsoft.com/office/powerpoint/2010/main" val="3200799807"/>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0.w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2.w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31.png"/><Relationship Id="rId4" Type="http://schemas.openxmlformats.org/officeDocument/2006/relationships/oleObject" Target="../embeddings/oleObject3.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9.wmf"/><Relationship Id="rId4" Type="http://schemas.openxmlformats.org/officeDocument/2006/relationships/oleObject" Target="../embeddings/oleObject4.bin"/></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41.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43.png"/><Relationship Id="rId4" Type="http://schemas.openxmlformats.org/officeDocument/2006/relationships/image" Target="../media/image42.wmf"/></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45.wmf"/><Relationship Id="rId4" Type="http://schemas.openxmlformats.org/officeDocument/2006/relationships/oleObject" Target="../embeddings/oleObject7.bin"/></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48.png"/><Relationship Id="rId4" Type="http://schemas.openxmlformats.org/officeDocument/2006/relationships/image" Target="../media/image47.wmf"/></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49.wmf"/><Relationship Id="rId4" Type="http://schemas.openxmlformats.org/officeDocument/2006/relationships/oleObject" Target="../embeddings/oleObject9.bin"/></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50.wmf"/><Relationship Id="rId4" Type="http://schemas.openxmlformats.org/officeDocument/2006/relationships/oleObject" Target="../embeddings/oleObject10.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p:txBody>
          <a:bodyPr/>
          <a:lstStyle/>
          <a:p>
            <a:pPr eaLnBrk="1" hangingPunct="1"/>
            <a:r>
              <a:rPr lang="en-US" sz="3400" smtClean="0"/>
              <a:t>Statistics and Data Analysis</a:t>
            </a:r>
          </a:p>
        </p:txBody>
      </p:sp>
      <p:sp>
        <p:nvSpPr>
          <p:cNvPr id="11267" name="Rectangle 3"/>
          <p:cNvSpPr>
            <a:spLocks noGrp="1" noChangeArrowheads="1"/>
          </p:cNvSpPr>
          <p:nvPr>
            <p:ph type="subTitle" idx="1"/>
          </p:nvPr>
        </p:nvSpPr>
        <p:spPr/>
        <p:txBody>
          <a:bodyPr/>
          <a:lstStyle/>
          <a:p>
            <a:pPr eaLnBrk="1" hangingPunct="1"/>
            <a:r>
              <a:rPr lang="en-US" sz="2600" smtClean="0"/>
              <a:t>Professor William Greene</a:t>
            </a:r>
          </a:p>
          <a:p>
            <a:pPr eaLnBrk="1" hangingPunct="1"/>
            <a:r>
              <a:rPr lang="en-US" sz="2600" smtClean="0"/>
              <a:t>Stern School of Business</a:t>
            </a:r>
          </a:p>
          <a:p>
            <a:pPr eaLnBrk="1" hangingPunct="1"/>
            <a:r>
              <a:rPr lang="en-US" sz="2600" smtClean="0"/>
              <a:t>IOMS Department</a:t>
            </a:r>
          </a:p>
          <a:p>
            <a:pPr eaLnBrk="1" hangingPunct="1"/>
            <a:r>
              <a:rPr lang="en-US" sz="2600" smtClean="0"/>
              <a:t>Department of Economics</a:t>
            </a:r>
          </a:p>
        </p:txBody>
      </p:sp>
      <p:pic>
        <p:nvPicPr>
          <p:cNvPr id="4" name="Picture 4" descr="Stern"/>
          <p:cNvPicPr>
            <a:picLocks noChangeAspect="1" noChangeArrowheads="1"/>
          </p:cNvPicPr>
          <p:nvPr/>
        </p:nvPicPr>
        <p:blipFill>
          <a:blip r:embed="rId3" cstate="print"/>
          <a:srcRect/>
          <a:stretch>
            <a:fillRect/>
          </a:stretch>
        </p:blipFill>
        <p:spPr bwMode="auto">
          <a:xfrm>
            <a:off x="228600" y="762000"/>
            <a:ext cx="8915400" cy="8763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2133600" y="1371600"/>
            <a:ext cx="4953000" cy="1143000"/>
          </a:xfrm>
        </p:spPr>
        <p:txBody>
          <a:bodyPr/>
          <a:lstStyle/>
          <a:p>
            <a:pPr eaLnBrk="1" hangingPunct="1"/>
            <a:r>
              <a:rPr lang="en-US" sz="2700" dirty="0" smtClean="0"/>
              <a:t>Statistics and Data Analysis</a:t>
            </a:r>
          </a:p>
        </p:txBody>
      </p:sp>
      <p:sp>
        <p:nvSpPr>
          <p:cNvPr id="12291" name="Rectangle 3"/>
          <p:cNvSpPr>
            <a:spLocks noChangeArrowheads="1"/>
          </p:cNvSpPr>
          <p:nvPr/>
        </p:nvSpPr>
        <p:spPr bwMode="auto">
          <a:xfrm>
            <a:off x="1752600" y="3048000"/>
            <a:ext cx="6096000" cy="22098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2292" name="Text Box 4"/>
          <p:cNvSpPr txBox="1">
            <a:spLocks noChangeArrowheads="1"/>
          </p:cNvSpPr>
          <p:nvPr/>
        </p:nvSpPr>
        <p:spPr bwMode="auto">
          <a:xfrm>
            <a:off x="2362200" y="3505200"/>
            <a:ext cx="4953000" cy="1066800"/>
          </a:xfrm>
          <a:prstGeom prst="rect">
            <a:avLst/>
          </a:prstGeom>
          <a:noFill/>
          <a:ln w="9525">
            <a:noFill/>
            <a:miter lim="800000"/>
            <a:headEnd/>
            <a:tailEnd/>
          </a:ln>
        </p:spPr>
        <p:txBody>
          <a:bodyPr>
            <a:spAutoFit/>
          </a:bodyPr>
          <a:lstStyle/>
          <a:p>
            <a:pPr>
              <a:spcBef>
                <a:spcPct val="50000"/>
              </a:spcBef>
            </a:pPr>
            <a:r>
              <a:rPr lang="en-US" sz="3200" b="1" dirty="0"/>
              <a:t>Part </a:t>
            </a:r>
            <a:r>
              <a:rPr lang="en-US" sz="3200" b="1" dirty="0" smtClean="0"/>
              <a:t>22 </a:t>
            </a:r>
            <a:r>
              <a:rPr lang="en-US" sz="3200" b="1" dirty="0"/>
              <a:t>– Multiple</a:t>
            </a:r>
            <a:br>
              <a:rPr lang="en-US" sz="3200" b="1" dirty="0"/>
            </a:br>
            <a:r>
              <a:rPr lang="en-US" sz="3200" b="1" dirty="0"/>
              <a:t>                Regression: 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524000" y="190500"/>
            <a:ext cx="7391400" cy="1527175"/>
          </a:xfrm>
        </p:spPr>
        <p:txBody>
          <a:bodyPr/>
          <a:lstStyle/>
          <a:p>
            <a:pPr eaLnBrk="1" hangingPunct="1"/>
            <a:r>
              <a:rPr lang="en-US" smtClean="0"/>
              <a:t>Multiple Regression Models</a:t>
            </a:r>
          </a:p>
        </p:txBody>
      </p:sp>
      <p:sp>
        <p:nvSpPr>
          <p:cNvPr id="13315" name="Rectangle 3"/>
          <p:cNvSpPr>
            <a:spLocks noGrp="1" noChangeArrowheads="1"/>
          </p:cNvSpPr>
          <p:nvPr>
            <p:ph idx="1"/>
          </p:nvPr>
        </p:nvSpPr>
        <p:spPr>
          <a:xfrm>
            <a:off x="685800" y="2057400"/>
            <a:ext cx="7848600" cy="3200400"/>
          </a:xfrm>
        </p:spPr>
        <p:txBody>
          <a:bodyPr/>
          <a:lstStyle/>
          <a:p>
            <a:pPr eaLnBrk="1" hangingPunct="1"/>
            <a:r>
              <a:rPr lang="en-US" sz="2600" dirty="0" smtClean="0"/>
              <a:t>Using Minitab To Compute A Multiple Regression</a:t>
            </a:r>
          </a:p>
          <a:p>
            <a:pPr eaLnBrk="1" hangingPunct="1"/>
            <a:r>
              <a:rPr lang="en-US" sz="2600" dirty="0" smtClean="0"/>
              <a:t>Basic Multiple Regression</a:t>
            </a:r>
          </a:p>
          <a:p>
            <a:pPr eaLnBrk="1" hangingPunct="1"/>
            <a:r>
              <a:rPr lang="en-US" sz="2600" dirty="0" smtClean="0"/>
              <a:t>Using Binary Variables </a:t>
            </a:r>
          </a:p>
          <a:p>
            <a:pPr eaLnBrk="1" hangingPunct="1"/>
            <a:r>
              <a:rPr lang="en-US" sz="2600" dirty="0" smtClean="0"/>
              <a:t>Logs and </a:t>
            </a:r>
            <a:r>
              <a:rPr lang="en-US" sz="2600" dirty="0" err="1" smtClean="0"/>
              <a:t>Elasticities</a:t>
            </a:r>
            <a:endParaRPr lang="en-US" sz="2600" dirty="0" smtClean="0"/>
          </a:p>
          <a:p>
            <a:pPr eaLnBrk="1" hangingPunct="1"/>
            <a:r>
              <a:rPr lang="en-US" sz="2600" dirty="0" smtClean="0"/>
              <a:t>Trends in Time Series Data</a:t>
            </a:r>
          </a:p>
          <a:p>
            <a:pPr eaLnBrk="1" hangingPunct="1"/>
            <a:r>
              <a:rPr lang="en-US" sz="2600" dirty="0" smtClean="0"/>
              <a:t>Using Quadratic Terms to Improve the Model</a:t>
            </a:r>
          </a:p>
          <a:p>
            <a:pPr eaLnBrk="1" hangingPunct="1"/>
            <a:r>
              <a:rPr lang="en-US" sz="2600" dirty="0" smtClean="0"/>
              <a:t>Mini-seminar:  Cost benefit test with a dynamic model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1447800"/>
            <a:ext cx="8229600" cy="530225"/>
          </a:xfrm>
        </p:spPr>
        <p:txBody>
          <a:bodyPr/>
          <a:lstStyle/>
          <a:p>
            <a:pPr eaLnBrk="1" hangingPunct="1"/>
            <a:r>
              <a:rPr lang="en-US" smtClean="0"/>
              <a:t>Application: WHO</a:t>
            </a:r>
          </a:p>
        </p:txBody>
      </p:sp>
      <p:sp>
        <p:nvSpPr>
          <p:cNvPr id="14339" name="Rectangle 3"/>
          <p:cNvSpPr>
            <a:spLocks noGrp="1" noChangeArrowheads="1"/>
          </p:cNvSpPr>
          <p:nvPr>
            <p:ph idx="1"/>
          </p:nvPr>
        </p:nvSpPr>
        <p:spPr>
          <a:xfrm>
            <a:off x="1143000" y="2286000"/>
            <a:ext cx="7543800" cy="2819400"/>
          </a:xfrm>
        </p:spPr>
        <p:txBody>
          <a:bodyPr/>
          <a:lstStyle/>
          <a:p>
            <a:pPr eaLnBrk="1" hangingPunct="1"/>
            <a:r>
              <a:rPr lang="en-US" smtClean="0"/>
              <a:t>Data Used in Assignment 1: WHO data on 191 countries in 1995-1999.</a:t>
            </a:r>
          </a:p>
          <a:p>
            <a:pPr lvl="1" eaLnBrk="1" hangingPunct="1"/>
            <a:r>
              <a:rPr lang="en-US" sz="2000" smtClean="0"/>
              <a:t>Analysis of Disability Adjusted Life Expectancy = DALE</a:t>
            </a:r>
          </a:p>
          <a:p>
            <a:pPr lvl="1" eaLnBrk="1" hangingPunct="1"/>
            <a:r>
              <a:rPr lang="en-US" sz="2000" smtClean="0"/>
              <a:t>EDUC = average years of education</a:t>
            </a:r>
          </a:p>
          <a:p>
            <a:pPr lvl="1" eaLnBrk="1" hangingPunct="1"/>
            <a:r>
              <a:rPr lang="en-US" sz="2000" smtClean="0"/>
              <a:t>PCHexp = Per capita health expenditure</a:t>
            </a:r>
          </a:p>
          <a:p>
            <a:pPr eaLnBrk="1" hangingPunct="1"/>
            <a:r>
              <a:rPr lang="en-US" smtClean="0"/>
              <a:t>DALE = </a:t>
            </a:r>
            <a:r>
              <a:rPr lang="el-GR" smtClean="0">
                <a:cs typeface="Arial" charset="0"/>
              </a:rPr>
              <a:t>α</a:t>
            </a:r>
            <a:r>
              <a:rPr lang="en-US" smtClean="0">
                <a:cs typeface="Arial" charset="0"/>
              </a:rPr>
              <a:t> + </a:t>
            </a:r>
            <a:r>
              <a:rPr lang="el-GR" smtClean="0">
                <a:cs typeface="Arial" charset="0"/>
              </a:rPr>
              <a:t>β</a:t>
            </a:r>
            <a:r>
              <a:rPr lang="en-US" baseline="-25000" smtClean="0">
                <a:cs typeface="Arial" charset="0"/>
              </a:rPr>
              <a:t>1</a:t>
            </a:r>
            <a:r>
              <a:rPr lang="en-US" smtClean="0">
                <a:cs typeface="Arial" charset="0"/>
              </a:rPr>
              <a:t>EDUC + </a:t>
            </a:r>
            <a:r>
              <a:rPr lang="el-GR" smtClean="0">
                <a:cs typeface="Arial" charset="0"/>
              </a:rPr>
              <a:t>β</a:t>
            </a:r>
            <a:r>
              <a:rPr lang="en-US" baseline="-25000" smtClean="0">
                <a:cs typeface="Arial" charset="0"/>
              </a:rPr>
              <a:t>2</a:t>
            </a:r>
            <a:r>
              <a:rPr lang="en-US" smtClean="0">
                <a:cs typeface="Arial" charset="0"/>
              </a:rPr>
              <a:t>HealthExp + </a:t>
            </a:r>
            <a:r>
              <a:rPr lang="el-GR" smtClean="0">
                <a:cs typeface="Arial" charset="0"/>
              </a:rPr>
              <a:t>ε</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The (Famous) WHO Data</a:t>
            </a:r>
          </a:p>
        </p:txBody>
      </p:sp>
      <p:pic>
        <p:nvPicPr>
          <p:cNvPr id="15363" name="Picture 4"/>
          <p:cNvPicPr>
            <a:picLocks noChangeAspect="1" noChangeArrowheads="1"/>
          </p:cNvPicPr>
          <p:nvPr/>
        </p:nvPicPr>
        <p:blipFill>
          <a:blip r:embed="rId3" cstate="print"/>
          <a:srcRect/>
          <a:stretch>
            <a:fillRect/>
          </a:stretch>
        </p:blipFill>
        <p:spPr bwMode="auto">
          <a:xfrm>
            <a:off x="609599" y="2076451"/>
            <a:ext cx="8418513" cy="3136162"/>
          </a:xfrm>
          <a:prstGeom prst="rect">
            <a:avLst/>
          </a:prstGeom>
          <a:noFill/>
          <a:ln w="9525">
            <a:noFill/>
            <a:miter lim="800000"/>
            <a:headEnd/>
            <a:tailEnd/>
          </a:ln>
        </p:spPr>
      </p:pic>
      <p:sp>
        <p:nvSpPr>
          <p:cNvPr id="15364" name="Line 5"/>
          <p:cNvSpPr>
            <a:spLocks noChangeShapeType="1"/>
          </p:cNvSpPr>
          <p:nvPr/>
        </p:nvSpPr>
        <p:spPr bwMode="auto">
          <a:xfrm>
            <a:off x="2438400" y="1600200"/>
            <a:ext cx="0" cy="685800"/>
          </a:xfrm>
          <a:prstGeom prst="line">
            <a:avLst/>
          </a:prstGeom>
          <a:noFill/>
          <a:ln w="57150">
            <a:solidFill>
              <a:srgbClr val="0000FF"/>
            </a:solidFill>
            <a:round/>
            <a:headEnd/>
            <a:tailEnd type="triangle" w="med" len="med"/>
          </a:ln>
        </p:spPr>
        <p:txBody>
          <a:bodyPr/>
          <a:lstStyle/>
          <a:p>
            <a:endParaRPr lang="en-US"/>
          </a:p>
        </p:txBody>
      </p:sp>
      <p:sp>
        <p:nvSpPr>
          <p:cNvPr id="15365" name="Line 6"/>
          <p:cNvSpPr>
            <a:spLocks noChangeShapeType="1"/>
          </p:cNvSpPr>
          <p:nvPr/>
        </p:nvSpPr>
        <p:spPr bwMode="auto">
          <a:xfrm>
            <a:off x="7848600" y="1600200"/>
            <a:ext cx="0" cy="685800"/>
          </a:xfrm>
          <a:prstGeom prst="line">
            <a:avLst/>
          </a:prstGeom>
          <a:noFill/>
          <a:ln w="57150">
            <a:solidFill>
              <a:srgbClr val="0000FF"/>
            </a:solidFill>
            <a:round/>
            <a:headEnd/>
            <a:tailEnd type="triangle" w="med" len="med"/>
          </a:ln>
        </p:spPr>
        <p:txBody>
          <a:bodyPr/>
          <a:lstStyle/>
          <a:p>
            <a:endParaRPr lang="en-US"/>
          </a:p>
        </p:txBody>
      </p:sp>
      <p:sp>
        <p:nvSpPr>
          <p:cNvPr id="15366" name="Line 7"/>
          <p:cNvSpPr>
            <a:spLocks noChangeShapeType="1"/>
          </p:cNvSpPr>
          <p:nvPr/>
        </p:nvSpPr>
        <p:spPr bwMode="auto">
          <a:xfrm>
            <a:off x="2971800" y="1600200"/>
            <a:ext cx="0" cy="685800"/>
          </a:xfrm>
          <a:prstGeom prst="line">
            <a:avLst/>
          </a:prstGeom>
          <a:noFill/>
          <a:ln w="57150">
            <a:solidFill>
              <a:srgbClr val="0000FF"/>
            </a:solidFill>
            <a:round/>
            <a:headEnd/>
            <a:tailEnd type="triangle" w="med" len="med"/>
          </a:ln>
        </p:spPr>
        <p:txBody>
          <a:bodyPr/>
          <a:lstStyle/>
          <a:p>
            <a:endParaRPr lang="en-US"/>
          </a:p>
        </p:txBody>
      </p:sp>
      <p:sp>
        <p:nvSpPr>
          <p:cNvPr id="15367" name="Line 8"/>
          <p:cNvSpPr>
            <a:spLocks noChangeShapeType="1"/>
          </p:cNvSpPr>
          <p:nvPr/>
        </p:nvSpPr>
        <p:spPr bwMode="auto">
          <a:xfrm>
            <a:off x="6172200" y="1600200"/>
            <a:ext cx="0" cy="685800"/>
          </a:xfrm>
          <a:prstGeom prst="line">
            <a:avLst/>
          </a:prstGeom>
          <a:noFill/>
          <a:ln w="57150">
            <a:solidFill>
              <a:srgbClr val="0000FF"/>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3" cstate="print"/>
          <a:srcRect/>
          <a:stretch>
            <a:fillRect/>
          </a:stretch>
        </p:blipFill>
        <p:spPr bwMode="auto">
          <a:xfrm>
            <a:off x="1828800" y="975360"/>
            <a:ext cx="6400800" cy="5120640"/>
          </a:xfrm>
          <a:prstGeom prst="rect">
            <a:avLst/>
          </a:prstGeom>
          <a:noFill/>
          <a:ln w="9525">
            <a:noFill/>
            <a:miter lim="800000"/>
            <a:headEnd/>
            <a:tailEnd/>
          </a:ln>
        </p:spPr>
      </p:pic>
      <p:sp>
        <p:nvSpPr>
          <p:cNvPr id="16387" name="Line 5"/>
          <p:cNvSpPr>
            <a:spLocks noChangeShapeType="1"/>
          </p:cNvSpPr>
          <p:nvPr/>
        </p:nvSpPr>
        <p:spPr bwMode="auto">
          <a:xfrm flipV="1">
            <a:off x="762000" y="1371600"/>
            <a:ext cx="2514600" cy="990600"/>
          </a:xfrm>
          <a:prstGeom prst="line">
            <a:avLst/>
          </a:prstGeom>
          <a:noFill/>
          <a:ln w="57150">
            <a:solidFill>
              <a:srgbClr val="FF0000"/>
            </a:solidFill>
            <a:round/>
            <a:headEnd/>
            <a:tailEnd type="triangle" w="med" len="med"/>
          </a:ln>
        </p:spPr>
        <p:txBody>
          <a:bodyPr/>
          <a:lstStyle/>
          <a:p>
            <a:endParaRPr lang="en-US"/>
          </a:p>
        </p:txBody>
      </p:sp>
      <p:sp>
        <p:nvSpPr>
          <p:cNvPr id="16388" name="Line 6"/>
          <p:cNvSpPr>
            <a:spLocks noChangeShapeType="1"/>
          </p:cNvSpPr>
          <p:nvPr/>
        </p:nvSpPr>
        <p:spPr bwMode="auto">
          <a:xfrm flipH="1" flipV="1">
            <a:off x="5638800" y="1752600"/>
            <a:ext cx="2286000" cy="1295400"/>
          </a:xfrm>
          <a:prstGeom prst="line">
            <a:avLst/>
          </a:prstGeom>
          <a:noFill/>
          <a:ln w="5715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1524000" y="190500"/>
            <a:ext cx="7391400" cy="1527175"/>
          </a:xfrm>
        </p:spPr>
        <p:txBody>
          <a:bodyPr/>
          <a:lstStyle/>
          <a:p>
            <a:pPr eaLnBrk="1" hangingPunct="1"/>
            <a:r>
              <a:rPr lang="en-US" sz="2300" smtClean="0"/>
              <a:t>Specify the Variables in the Model</a:t>
            </a:r>
          </a:p>
        </p:txBody>
      </p:sp>
      <p:pic>
        <p:nvPicPr>
          <p:cNvPr id="17411" name="Picture 5"/>
          <p:cNvPicPr>
            <a:picLocks noChangeAspect="1" noChangeArrowheads="1"/>
          </p:cNvPicPr>
          <p:nvPr/>
        </p:nvPicPr>
        <p:blipFill>
          <a:blip r:embed="rId3" cstate="print"/>
          <a:srcRect/>
          <a:stretch>
            <a:fillRect/>
          </a:stretch>
        </p:blipFill>
        <p:spPr bwMode="auto">
          <a:xfrm>
            <a:off x="1371600" y="1279525"/>
            <a:ext cx="6324600" cy="4437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 </a:t>
            </a:r>
          </a:p>
        </p:txBody>
      </p:sp>
      <p:pic>
        <p:nvPicPr>
          <p:cNvPr id="18435" name="Picture 5"/>
          <p:cNvPicPr>
            <a:picLocks noChangeAspect="1" noChangeArrowheads="1"/>
          </p:cNvPicPr>
          <p:nvPr/>
        </p:nvPicPr>
        <p:blipFill>
          <a:blip r:embed="rId3" cstate="print"/>
          <a:srcRect/>
          <a:stretch>
            <a:fillRect/>
          </a:stretch>
        </p:blipFill>
        <p:spPr bwMode="auto">
          <a:xfrm>
            <a:off x="381000" y="1903412"/>
            <a:ext cx="5867400" cy="4116388"/>
          </a:xfrm>
          <a:prstGeom prst="rect">
            <a:avLst/>
          </a:prstGeom>
          <a:noFill/>
          <a:ln w="9525">
            <a:noFill/>
            <a:miter lim="800000"/>
            <a:headEnd/>
            <a:tailEnd/>
          </a:ln>
        </p:spPr>
      </p:pic>
      <p:pic>
        <p:nvPicPr>
          <p:cNvPr id="18436" name="Picture 6"/>
          <p:cNvPicPr>
            <a:picLocks noChangeAspect="1" noChangeArrowheads="1"/>
          </p:cNvPicPr>
          <p:nvPr/>
        </p:nvPicPr>
        <p:blipFill>
          <a:blip r:embed="rId4" cstate="print"/>
          <a:srcRect/>
          <a:stretch>
            <a:fillRect/>
          </a:stretch>
        </p:blipFill>
        <p:spPr bwMode="auto">
          <a:xfrm>
            <a:off x="2209800" y="1069975"/>
            <a:ext cx="6858000" cy="3349625"/>
          </a:xfrm>
          <a:prstGeom prst="rect">
            <a:avLst/>
          </a:prstGeom>
          <a:noFill/>
          <a:ln w="9525">
            <a:noFill/>
            <a:miter lim="800000"/>
            <a:headEnd/>
            <a:tailEnd/>
          </a:ln>
        </p:spPr>
      </p:pic>
      <p:sp>
        <p:nvSpPr>
          <p:cNvPr id="18437" name="Line 7"/>
          <p:cNvSpPr>
            <a:spLocks noChangeShapeType="1"/>
          </p:cNvSpPr>
          <p:nvPr/>
        </p:nvSpPr>
        <p:spPr bwMode="auto">
          <a:xfrm flipH="1">
            <a:off x="4343400" y="4343400"/>
            <a:ext cx="2438400" cy="838200"/>
          </a:xfrm>
          <a:prstGeom prst="line">
            <a:avLst/>
          </a:prstGeom>
          <a:noFill/>
          <a:ln w="762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smtClean="0"/>
              <a:t>Graphs</a:t>
            </a:r>
          </a:p>
        </p:txBody>
      </p:sp>
      <p:pic>
        <p:nvPicPr>
          <p:cNvPr id="19459" name="Picture 7"/>
          <p:cNvPicPr>
            <a:picLocks noChangeAspect="1" noChangeArrowheads="1"/>
          </p:cNvPicPr>
          <p:nvPr/>
        </p:nvPicPr>
        <p:blipFill>
          <a:blip r:embed="rId3" cstate="print"/>
          <a:srcRect/>
          <a:stretch>
            <a:fillRect/>
          </a:stretch>
        </p:blipFill>
        <p:spPr bwMode="auto">
          <a:xfrm>
            <a:off x="457200" y="1447800"/>
            <a:ext cx="8047038" cy="4467225"/>
          </a:xfrm>
          <a:prstGeom prst="rect">
            <a:avLst/>
          </a:prstGeom>
          <a:noFill/>
          <a:ln w="9525">
            <a:noFill/>
            <a:miter lim="800000"/>
            <a:headEnd/>
            <a:tailEnd/>
          </a:ln>
        </p:spPr>
      </p:pic>
      <p:sp>
        <p:nvSpPr>
          <p:cNvPr id="19460" name="Line 8"/>
          <p:cNvSpPr>
            <a:spLocks noChangeShapeType="1"/>
          </p:cNvSpPr>
          <p:nvPr/>
        </p:nvSpPr>
        <p:spPr bwMode="auto">
          <a:xfrm rot="12990820" flipH="1">
            <a:off x="2743200" y="3200400"/>
            <a:ext cx="2438400" cy="838200"/>
          </a:xfrm>
          <a:prstGeom prst="line">
            <a:avLst/>
          </a:prstGeom>
          <a:noFill/>
          <a:ln w="762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0" y="228600"/>
            <a:ext cx="7010400" cy="1181100"/>
          </a:xfrm>
        </p:spPr>
        <p:txBody>
          <a:bodyPr/>
          <a:lstStyle/>
          <a:p>
            <a:pPr eaLnBrk="1" hangingPunct="1"/>
            <a:r>
              <a:rPr lang="en-US" smtClean="0"/>
              <a:t>Regression Results </a:t>
            </a:r>
          </a:p>
        </p:txBody>
      </p:sp>
      <p:pic>
        <p:nvPicPr>
          <p:cNvPr id="20483" name="Picture 4"/>
          <p:cNvPicPr>
            <a:picLocks noChangeAspect="1" noChangeArrowheads="1"/>
          </p:cNvPicPr>
          <p:nvPr/>
        </p:nvPicPr>
        <p:blipFill>
          <a:blip r:embed="rId3" cstate="print"/>
          <a:srcRect/>
          <a:stretch>
            <a:fillRect/>
          </a:stretch>
        </p:blipFill>
        <p:spPr bwMode="auto">
          <a:xfrm>
            <a:off x="2197248" y="1600289"/>
            <a:ext cx="5353050" cy="469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219200"/>
            <a:ext cx="8229600" cy="530225"/>
          </a:xfrm>
        </p:spPr>
        <p:txBody>
          <a:bodyPr/>
          <a:lstStyle/>
          <a:p>
            <a:pPr eaLnBrk="1" hangingPunct="1"/>
            <a:r>
              <a:rPr lang="en-US" smtClean="0"/>
              <a:t>Practical Model Building</a:t>
            </a:r>
          </a:p>
        </p:txBody>
      </p:sp>
      <p:sp>
        <p:nvSpPr>
          <p:cNvPr id="21507" name="Rectangle 3"/>
          <p:cNvSpPr>
            <a:spLocks noGrp="1" noChangeArrowheads="1"/>
          </p:cNvSpPr>
          <p:nvPr>
            <p:ph idx="1"/>
          </p:nvPr>
        </p:nvSpPr>
        <p:spPr>
          <a:xfrm>
            <a:off x="1371600" y="2057400"/>
            <a:ext cx="6781800" cy="3505200"/>
          </a:xfrm>
        </p:spPr>
        <p:txBody>
          <a:bodyPr/>
          <a:lstStyle/>
          <a:p>
            <a:pPr eaLnBrk="1" hangingPunct="1"/>
            <a:r>
              <a:rPr lang="en-US" smtClean="0"/>
              <a:t>Understanding the regression: The left out variable problem</a:t>
            </a:r>
          </a:p>
          <a:p>
            <a:pPr eaLnBrk="1" hangingPunct="1"/>
            <a:r>
              <a:rPr lang="en-US" smtClean="0"/>
              <a:t>Using different kinds of variables</a:t>
            </a:r>
          </a:p>
          <a:p>
            <a:pPr lvl="1" eaLnBrk="1" hangingPunct="1"/>
            <a:r>
              <a:rPr lang="en-US" smtClean="0"/>
              <a:t>Dummy variables</a:t>
            </a:r>
          </a:p>
          <a:p>
            <a:pPr lvl="1" eaLnBrk="1" hangingPunct="1"/>
            <a:r>
              <a:rPr lang="en-US" smtClean="0"/>
              <a:t>Logs</a:t>
            </a:r>
          </a:p>
          <a:p>
            <a:pPr lvl="1" eaLnBrk="1" hangingPunct="1"/>
            <a:r>
              <a:rPr lang="en-US" smtClean="0"/>
              <a:t>Time trend</a:t>
            </a:r>
          </a:p>
          <a:p>
            <a:pPr lvl="1" eaLnBrk="1" hangingPunct="1"/>
            <a:r>
              <a:rPr lang="en-US" smtClean="0"/>
              <a:t>Quadratic</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762000"/>
            <a:ext cx="8229600" cy="530225"/>
          </a:xfrm>
        </p:spPr>
        <p:txBody>
          <a:bodyPr/>
          <a:lstStyle/>
          <a:p>
            <a:pPr eaLnBrk="1" hangingPunct="1"/>
            <a:r>
              <a:rPr lang="en-US" dirty="0" smtClean="0"/>
              <a:t>A Fundamental Result</a:t>
            </a:r>
          </a:p>
        </p:txBody>
      </p:sp>
      <p:sp>
        <p:nvSpPr>
          <p:cNvPr id="22531" name="Rectangle 3"/>
          <p:cNvSpPr>
            <a:spLocks noGrp="1" noChangeArrowheads="1"/>
          </p:cNvSpPr>
          <p:nvPr>
            <p:ph idx="1"/>
          </p:nvPr>
        </p:nvSpPr>
        <p:spPr>
          <a:xfrm>
            <a:off x="1524000" y="1295400"/>
            <a:ext cx="6477000" cy="609600"/>
          </a:xfrm>
        </p:spPr>
        <p:txBody>
          <a:bodyPr/>
          <a:lstStyle/>
          <a:p>
            <a:pPr eaLnBrk="1" hangingPunct="1">
              <a:lnSpc>
                <a:spcPct val="80000"/>
              </a:lnSpc>
              <a:buFont typeface="Wingdings" pitchFamily="2" charset="2"/>
              <a:buNone/>
            </a:pPr>
            <a:r>
              <a:rPr lang="en-US" sz="2400" dirty="0" smtClean="0"/>
              <a:t>    What happens when you leave a crucial variable out of your model?  Nothing good.</a:t>
            </a:r>
          </a:p>
        </p:txBody>
      </p:sp>
      <p:sp>
        <p:nvSpPr>
          <p:cNvPr id="22532" name="Text Box 4"/>
          <p:cNvSpPr txBox="1">
            <a:spLocks noChangeArrowheads="1"/>
          </p:cNvSpPr>
          <p:nvPr/>
        </p:nvSpPr>
        <p:spPr bwMode="auto">
          <a:xfrm>
            <a:off x="1219200" y="2057400"/>
            <a:ext cx="7086600" cy="3671888"/>
          </a:xfrm>
          <a:prstGeom prst="rect">
            <a:avLst/>
          </a:prstGeom>
          <a:noFill/>
          <a:ln w="9525">
            <a:solidFill>
              <a:schemeClr val="tx1"/>
            </a:solidFill>
            <a:miter lim="800000"/>
            <a:headEnd/>
            <a:tailEnd/>
          </a:ln>
        </p:spPr>
        <p:txBody>
          <a:bodyPr>
            <a:spAutoFit/>
          </a:bodyPr>
          <a:lstStyle/>
          <a:p>
            <a:r>
              <a:rPr lang="en-US" b="1">
                <a:latin typeface="Courier New" pitchFamily="49" charset="0"/>
              </a:rPr>
              <a:t>Regression Analysis: g versus GasPrice (no income)</a:t>
            </a:r>
          </a:p>
          <a:p>
            <a:r>
              <a:rPr lang="en-US" b="1">
                <a:latin typeface="Courier New" pitchFamily="49" charset="0"/>
              </a:rPr>
              <a:t>The regression equation is</a:t>
            </a:r>
          </a:p>
          <a:p>
            <a:r>
              <a:rPr lang="en-US" b="1">
                <a:latin typeface="Courier New" pitchFamily="49" charset="0"/>
              </a:rPr>
              <a:t>g = 3.50 + 0.0280 GasPrice</a:t>
            </a:r>
          </a:p>
          <a:p>
            <a:r>
              <a:rPr lang="en-US" b="1">
                <a:latin typeface="Courier New" pitchFamily="49" charset="0"/>
              </a:rPr>
              <a:t>Predictor      Coef   SE Coef      T      P</a:t>
            </a:r>
          </a:p>
          <a:p>
            <a:r>
              <a:rPr lang="en-US" b="1">
                <a:latin typeface="Courier New" pitchFamily="49" charset="0"/>
              </a:rPr>
              <a:t>Constant     3.4963    0.1678  20.84  0.000</a:t>
            </a:r>
          </a:p>
          <a:p>
            <a:r>
              <a:rPr lang="en-US" b="1">
                <a:latin typeface="Courier New" pitchFamily="49" charset="0"/>
              </a:rPr>
              <a:t>GasPrice   </a:t>
            </a:r>
            <a:r>
              <a:rPr lang="en-US" b="1">
                <a:solidFill>
                  <a:srgbClr val="FF0000"/>
                </a:solidFill>
                <a:latin typeface="Courier New" pitchFamily="49" charset="0"/>
              </a:rPr>
              <a:t>0.028034</a:t>
            </a:r>
            <a:r>
              <a:rPr lang="en-US" b="1">
                <a:latin typeface="Courier New" pitchFamily="49" charset="0"/>
              </a:rPr>
              <a:t>  0.002809   9.98  0.000</a:t>
            </a:r>
          </a:p>
          <a:p>
            <a:r>
              <a:rPr lang="en-US" b="1">
                <a:latin typeface="Courier New" pitchFamily="49" charset="0"/>
              </a:rPr>
              <a:t>Regression Analysis: G versus GasPrice, Income </a:t>
            </a:r>
          </a:p>
          <a:p>
            <a:r>
              <a:rPr lang="en-US" b="1">
                <a:latin typeface="Courier New" pitchFamily="49" charset="0"/>
              </a:rPr>
              <a:t>The regression equation is</a:t>
            </a:r>
          </a:p>
          <a:p>
            <a:r>
              <a:rPr lang="en-US" b="1">
                <a:latin typeface="Courier New" pitchFamily="49" charset="0"/>
              </a:rPr>
              <a:t>G = 0.134 - 0.00163 GasPrice + 0.000026 Income</a:t>
            </a:r>
          </a:p>
          <a:p>
            <a:r>
              <a:rPr lang="en-US" b="1">
                <a:latin typeface="Courier New" pitchFamily="49" charset="0"/>
              </a:rPr>
              <a:t>Predictor        Coef     SE Coef      T      P</a:t>
            </a:r>
          </a:p>
          <a:p>
            <a:r>
              <a:rPr lang="en-US" b="1">
                <a:latin typeface="Courier New" pitchFamily="49" charset="0"/>
              </a:rPr>
              <a:t>Constant      0.13449     0.02081   6.46  0.000</a:t>
            </a:r>
          </a:p>
          <a:p>
            <a:r>
              <a:rPr lang="en-US" b="1">
                <a:latin typeface="Courier New" pitchFamily="49" charset="0"/>
              </a:rPr>
              <a:t>GasPrice </a:t>
            </a:r>
            <a:r>
              <a:rPr lang="en-US" b="1">
                <a:solidFill>
                  <a:schemeClr val="tx2"/>
                </a:solidFill>
                <a:latin typeface="Courier New" pitchFamily="49" charset="0"/>
              </a:rPr>
              <a:t>  </a:t>
            </a:r>
            <a:r>
              <a:rPr lang="en-US" b="1">
                <a:solidFill>
                  <a:srgbClr val="FF0000"/>
                </a:solidFill>
                <a:latin typeface="Courier New" pitchFamily="49" charset="0"/>
              </a:rPr>
              <a:t>-0.0016281</a:t>
            </a:r>
            <a:r>
              <a:rPr lang="en-US" b="1">
                <a:solidFill>
                  <a:schemeClr val="tx2"/>
                </a:solidFill>
                <a:latin typeface="Courier New" pitchFamily="49" charset="0"/>
              </a:rPr>
              <a:t>   </a:t>
            </a:r>
            <a:r>
              <a:rPr lang="en-US" b="1">
                <a:latin typeface="Courier New" pitchFamily="49" charset="0"/>
              </a:rPr>
              <a:t>0.0004152  -3.92  0.000</a:t>
            </a:r>
          </a:p>
          <a:p>
            <a:r>
              <a:rPr lang="en-US" b="1">
                <a:latin typeface="Courier New" pitchFamily="49" charset="0"/>
              </a:rPr>
              <a:t>Income     0.00002634  0.00000231  11.43  0.000</a:t>
            </a:r>
          </a:p>
        </p:txBody>
      </p:sp>
      <p:sp>
        <p:nvSpPr>
          <p:cNvPr id="22534" name="Line 6"/>
          <p:cNvSpPr>
            <a:spLocks noChangeShapeType="1"/>
          </p:cNvSpPr>
          <p:nvPr/>
        </p:nvSpPr>
        <p:spPr bwMode="auto">
          <a:xfrm>
            <a:off x="381000" y="3657600"/>
            <a:ext cx="762000" cy="0"/>
          </a:xfrm>
          <a:prstGeom prst="line">
            <a:avLst/>
          </a:prstGeom>
          <a:noFill/>
          <a:ln w="38100">
            <a:solidFill>
              <a:srgbClr val="FF0000"/>
            </a:solidFill>
            <a:round/>
            <a:headEnd/>
            <a:tailEnd type="triangle" w="med" len="med"/>
          </a:ln>
        </p:spPr>
        <p:txBody>
          <a:bodyPr/>
          <a:lstStyle/>
          <a:p>
            <a:endParaRPr lang="en-US"/>
          </a:p>
        </p:txBody>
      </p:sp>
      <p:sp>
        <p:nvSpPr>
          <p:cNvPr id="22535" name="Line 7"/>
          <p:cNvSpPr>
            <a:spLocks noChangeShapeType="1"/>
          </p:cNvSpPr>
          <p:nvPr/>
        </p:nvSpPr>
        <p:spPr bwMode="auto">
          <a:xfrm>
            <a:off x="381000" y="5276850"/>
            <a:ext cx="762000" cy="0"/>
          </a:xfrm>
          <a:prstGeom prst="line">
            <a:avLst/>
          </a:prstGeom>
          <a:noFill/>
          <a:ln w="38100">
            <a:solidFill>
              <a:srgbClr val="FF0000"/>
            </a:solidFill>
            <a:round/>
            <a:headEnd/>
            <a:tailEnd type="triangle" w="med" len="med"/>
          </a:ln>
        </p:spPr>
        <p:txBody>
          <a:bodyPr/>
          <a:lstStyle/>
          <a:p>
            <a:endParaRPr lang="en-US"/>
          </a:p>
        </p:txBody>
      </p:sp>
      <p:sp>
        <p:nvSpPr>
          <p:cNvPr id="8" name="Rectangle 7"/>
          <p:cNvSpPr/>
          <p:nvPr/>
        </p:nvSpPr>
        <p:spPr bwMode="auto">
          <a:xfrm>
            <a:off x="1219200" y="2057400"/>
            <a:ext cx="7086600" cy="1752600"/>
          </a:xfrm>
          <a:prstGeom prst="rect">
            <a:avLst/>
          </a:prstGeom>
          <a:solidFill>
            <a:srgbClr val="7030A0">
              <a:alpha val="1019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1219200" y="3810000"/>
            <a:ext cx="7086600" cy="1905000"/>
          </a:xfrm>
          <a:prstGeom prst="rect">
            <a:avLst/>
          </a:prstGeom>
          <a:solidFill>
            <a:srgbClr val="FF0000">
              <a:alpha val="1098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Using Dummy Variables</a:t>
            </a:r>
          </a:p>
        </p:txBody>
      </p:sp>
      <p:sp>
        <p:nvSpPr>
          <p:cNvPr id="23555" name="Rectangle 3"/>
          <p:cNvSpPr>
            <a:spLocks noGrp="1" noChangeArrowheads="1"/>
          </p:cNvSpPr>
          <p:nvPr>
            <p:ph idx="1"/>
          </p:nvPr>
        </p:nvSpPr>
        <p:spPr>
          <a:xfrm>
            <a:off x="1066800" y="1752600"/>
            <a:ext cx="7010400" cy="2743200"/>
          </a:xfrm>
        </p:spPr>
        <p:txBody>
          <a:bodyPr/>
          <a:lstStyle/>
          <a:p>
            <a:pPr eaLnBrk="1" hangingPunct="1">
              <a:lnSpc>
                <a:spcPct val="90000"/>
              </a:lnSpc>
            </a:pPr>
            <a:r>
              <a:rPr lang="en-US" smtClean="0"/>
              <a:t>Dummy variable = binary variable</a:t>
            </a:r>
            <a:br>
              <a:rPr lang="en-US" smtClean="0"/>
            </a:br>
            <a:r>
              <a:rPr lang="en-US" smtClean="0"/>
              <a:t>= a variable that takes values 0 and 1.</a:t>
            </a:r>
          </a:p>
          <a:p>
            <a:pPr eaLnBrk="1" hangingPunct="1">
              <a:lnSpc>
                <a:spcPct val="90000"/>
              </a:lnSpc>
            </a:pPr>
            <a:r>
              <a:rPr lang="en-US" smtClean="0"/>
              <a:t>E.g.  OECD Life Expectancies compared to the rest of the world:</a:t>
            </a:r>
          </a:p>
          <a:p>
            <a:pPr lvl="1" eaLnBrk="1" hangingPunct="1">
              <a:lnSpc>
                <a:spcPct val="90000"/>
              </a:lnSpc>
            </a:pPr>
            <a:r>
              <a:rPr lang="en-US" smtClean="0"/>
              <a:t>DALE = </a:t>
            </a:r>
            <a:r>
              <a:rPr lang="el-GR" smtClean="0">
                <a:cs typeface="Arial" charset="0"/>
              </a:rPr>
              <a:t>α</a:t>
            </a:r>
            <a:r>
              <a:rPr lang="en-US" smtClean="0">
                <a:cs typeface="Arial" charset="0"/>
              </a:rPr>
              <a:t> + </a:t>
            </a:r>
            <a:r>
              <a:rPr lang="el-GR" smtClean="0">
                <a:cs typeface="Arial" charset="0"/>
              </a:rPr>
              <a:t>β</a:t>
            </a:r>
            <a:r>
              <a:rPr lang="en-US" baseline="-25000" smtClean="0">
                <a:cs typeface="Arial" charset="0"/>
              </a:rPr>
              <a:t>1</a:t>
            </a:r>
            <a:r>
              <a:rPr lang="en-US" smtClean="0">
                <a:cs typeface="Arial" charset="0"/>
              </a:rPr>
              <a:t> EDUC + </a:t>
            </a:r>
            <a:r>
              <a:rPr lang="el-GR" smtClean="0">
                <a:cs typeface="Arial" charset="0"/>
              </a:rPr>
              <a:t>β</a:t>
            </a:r>
            <a:r>
              <a:rPr lang="en-US" baseline="-25000" smtClean="0">
                <a:cs typeface="Arial" charset="0"/>
              </a:rPr>
              <a:t>2</a:t>
            </a:r>
            <a:r>
              <a:rPr lang="en-US" smtClean="0">
                <a:cs typeface="Arial" charset="0"/>
              </a:rPr>
              <a:t> PCHexp</a:t>
            </a:r>
            <a:br>
              <a:rPr lang="en-US" smtClean="0">
                <a:cs typeface="Arial" charset="0"/>
              </a:rPr>
            </a:br>
            <a:r>
              <a:rPr lang="en-US" smtClean="0">
                <a:cs typeface="Arial" charset="0"/>
              </a:rPr>
              <a:t>                 + </a:t>
            </a:r>
            <a:r>
              <a:rPr lang="el-GR" smtClean="0">
                <a:cs typeface="Arial" charset="0"/>
              </a:rPr>
              <a:t>β</a:t>
            </a:r>
            <a:r>
              <a:rPr lang="en-US" baseline="-25000" smtClean="0">
                <a:cs typeface="Arial" charset="0"/>
              </a:rPr>
              <a:t>3</a:t>
            </a:r>
            <a:r>
              <a:rPr lang="en-US" smtClean="0">
                <a:cs typeface="Arial" charset="0"/>
              </a:rPr>
              <a:t> OECD + </a:t>
            </a:r>
            <a:r>
              <a:rPr lang="el-GR" smtClean="0">
                <a:cs typeface="Arial" charset="0"/>
              </a:rPr>
              <a:t>ε</a:t>
            </a:r>
          </a:p>
        </p:txBody>
      </p:sp>
      <p:sp>
        <p:nvSpPr>
          <p:cNvPr id="23556" name="Text Box 4"/>
          <p:cNvSpPr txBox="1">
            <a:spLocks noChangeArrowheads="1"/>
          </p:cNvSpPr>
          <p:nvPr/>
        </p:nvSpPr>
        <p:spPr bwMode="auto">
          <a:xfrm>
            <a:off x="381000" y="4648200"/>
            <a:ext cx="8382000" cy="1203325"/>
          </a:xfrm>
          <a:prstGeom prst="rect">
            <a:avLst/>
          </a:prstGeom>
          <a:noFill/>
          <a:ln w="12700">
            <a:solidFill>
              <a:schemeClr val="tx1"/>
            </a:solidFill>
            <a:miter lim="800000"/>
            <a:headEnd/>
            <a:tailEnd/>
          </a:ln>
        </p:spPr>
        <p:txBody>
          <a:bodyPr>
            <a:spAutoFit/>
          </a:bodyPr>
          <a:lstStyle/>
          <a:p>
            <a:pPr>
              <a:spcBef>
                <a:spcPct val="50000"/>
              </a:spcBef>
            </a:pPr>
            <a:r>
              <a:rPr lang="en-US"/>
              <a:t>Australia, Austria, Belgium, Canada, Czech Republic, Denmark, Finland, France, Germany, Greece, Hungary, Iceland, Ireland, Italy, Japan, Korea, Luxembourg, Mexico, The Netherlands, New Zealand, Norway, Poland, Portugal, Slovak Republic, Spain, Sweden, Switzerland, Turkey, United Kingdom, United States.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19100" y="381000"/>
            <a:ext cx="8229600" cy="1139825"/>
          </a:xfrm>
        </p:spPr>
        <p:txBody>
          <a:bodyPr/>
          <a:lstStyle/>
          <a:p>
            <a:pPr eaLnBrk="1" hangingPunct="1"/>
            <a:r>
              <a:rPr lang="en-US" smtClean="0"/>
              <a:t>OECD Life Expectancy</a:t>
            </a:r>
          </a:p>
        </p:txBody>
      </p:sp>
      <p:sp>
        <p:nvSpPr>
          <p:cNvPr id="24580" name="Text Box 5"/>
          <p:cNvSpPr txBox="1">
            <a:spLocks noChangeArrowheads="1"/>
          </p:cNvSpPr>
          <p:nvPr/>
        </p:nvSpPr>
        <p:spPr bwMode="auto">
          <a:xfrm>
            <a:off x="6553200" y="2286000"/>
            <a:ext cx="2438400" cy="2554545"/>
          </a:xfrm>
          <a:prstGeom prst="rect">
            <a:avLst/>
          </a:prstGeom>
          <a:noFill/>
          <a:ln w="9525">
            <a:solidFill>
              <a:schemeClr val="tx1"/>
            </a:solidFill>
            <a:miter lim="800000"/>
            <a:headEnd/>
            <a:tailEnd/>
          </a:ln>
        </p:spPr>
        <p:txBody>
          <a:bodyPr wrap="square">
            <a:spAutoFit/>
          </a:bodyPr>
          <a:lstStyle/>
          <a:p>
            <a:pPr>
              <a:spcBef>
                <a:spcPct val="50000"/>
              </a:spcBef>
            </a:pPr>
            <a:r>
              <a:rPr lang="en-US" sz="1600"/>
              <a:t>According to these results, after accounting for education and health expenditure differences, people in the OECD countries have a life expectancy that is </a:t>
            </a:r>
            <a:r>
              <a:rPr lang="en-US" sz="1600" smtClean="0"/>
              <a:t>1.191 </a:t>
            </a:r>
            <a:r>
              <a:rPr lang="en-US" sz="1600"/>
              <a:t>years shorter than people in other countries.</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94" y="1755376"/>
            <a:ext cx="5936106" cy="3578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609600" y="304800"/>
            <a:ext cx="8229600" cy="1139825"/>
          </a:xfrm>
        </p:spPr>
        <p:txBody>
          <a:bodyPr/>
          <a:lstStyle/>
          <a:p>
            <a:pPr eaLnBrk="1" hangingPunct="1"/>
            <a:r>
              <a:rPr lang="en-US" smtClean="0"/>
              <a:t>A Binary Variable in Regression</a:t>
            </a:r>
          </a:p>
        </p:txBody>
      </p:sp>
      <p:sp>
        <p:nvSpPr>
          <p:cNvPr id="25605" name="Text Box 7"/>
          <p:cNvSpPr txBox="1">
            <a:spLocks noChangeArrowheads="1"/>
          </p:cNvSpPr>
          <p:nvPr/>
        </p:nvSpPr>
        <p:spPr bwMode="auto">
          <a:xfrm>
            <a:off x="1143000" y="5729288"/>
            <a:ext cx="6324600" cy="366712"/>
          </a:xfrm>
          <a:prstGeom prst="rect">
            <a:avLst/>
          </a:prstGeom>
          <a:noFill/>
          <a:ln w="9525">
            <a:noFill/>
            <a:miter lim="800000"/>
            <a:headEnd/>
            <a:tailEnd/>
          </a:ln>
        </p:spPr>
        <p:txBody>
          <a:bodyPr>
            <a:spAutoFit/>
          </a:bodyPr>
          <a:lstStyle/>
          <a:p>
            <a:pPr>
              <a:spcBef>
                <a:spcPct val="50000"/>
              </a:spcBef>
            </a:pPr>
            <a:r>
              <a:rPr lang="en-US"/>
              <a:t>We set PCHExp to 1000, approximately the sample mean.</a:t>
            </a:r>
          </a:p>
        </p:txBody>
      </p:sp>
      <p:sp>
        <p:nvSpPr>
          <p:cNvPr id="25609" name="Text Box 12"/>
          <p:cNvSpPr txBox="1">
            <a:spLocks noChangeArrowheads="1"/>
          </p:cNvSpPr>
          <p:nvPr/>
        </p:nvSpPr>
        <p:spPr bwMode="auto">
          <a:xfrm>
            <a:off x="7467600" y="1955800"/>
            <a:ext cx="1524000" cy="1168400"/>
          </a:xfrm>
          <a:prstGeom prst="rect">
            <a:avLst/>
          </a:prstGeom>
          <a:noFill/>
          <a:ln w="12700">
            <a:solidFill>
              <a:schemeClr val="tx1"/>
            </a:solidFill>
            <a:miter lim="800000"/>
            <a:headEnd/>
            <a:tailEnd/>
          </a:ln>
        </p:spPr>
        <p:txBody>
          <a:bodyPr>
            <a:spAutoFit/>
          </a:bodyPr>
          <a:lstStyle/>
          <a:p>
            <a:pPr>
              <a:spcBef>
                <a:spcPct val="50000"/>
              </a:spcBef>
            </a:pPr>
            <a:r>
              <a:rPr lang="en-US" sz="1400" b="1"/>
              <a:t>The regression shifts down by 1.191 years for the OECD countries</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90674"/>
            <a:ext cx="6596358"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Academic Reputation</a:t>
            </a:r>
            <a:endParaRPr lang="en-US"/>
          </a:p>
        </p:txBody>
      </p:sp>
      <p:pic>
        <p:nvPicPr>
          <p:cNvPr id="110594" name="Picture 2"/>
          <p:cNvPicPr>
            <a:picLocks noChangeAspect="1" noChangeArrowheads="1"/>
          </p:cNvPicPr>
          <p:nvPr/>
        </p:nvPicPr>
        <p:blipFill>
          <a:blip r:embed="rId2"/>
          <a:srcRect/>
          <a:stretch>
            <a:fillRect/>
          </a:stretch>
        </p:blipFill>
        <p:spPr bwMode="auto">
          <a:xfrm>
            <a:off x="1524000" y="1524000"/>
            <a:ext cx="5838825"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rcRect/>
          <a:stretch>
            <a:fillRect/>
          </a:stretch>
        </p:blipFill>
        <p:spPr bwMode="auto">
          <a:xfrm>
            <a:off x="1600200" y="914400"/>
            <a:ext cx="63246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1371600" y="1447800"/>
            <a:ext cx="6553200" cy="4648200"/>
          </a:xfrm>
          <a:prstGeom prst="rect">
            <a:avLst/>
          </a:prstGeom>
          <a:noFill/>
          <a:ln w="9525">
            <a:noFill/>
            <a:miter lim="800000"/>
            <a:headEnd/>
            <a:tailEnd/>
          </a:ln>
        </p:spPr>
      </p:pic>
    </p:spTree>
    <p:extLst>
      <p:ext uri="{BB962C8B-B14F-4D97-AF65-F5344CB8AC3E}">
        <p14:creationId xmlns:p14="http://schemas.microsoft.com/office/powerpoint/2010/main" val="2427058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rcRect/>
          <a:stretch>
            <a:fillRect/>
          </a:stretch>
        </p:blipFill>
        <p:spPr bwMode="auto">
          <a:xfrm>
            <a:off x="1447800" y="1447800"/>
            <a:ext cx="67056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a:srcRect/>
          <a:stretch>
            <a:fillRect/>
          </a:stretch>
        </p:blipFill>
        <p:spPr bwMode="auto">
          <a:xfrm>
            <a:off x="4495800" y="3711041"/>
            <a:ext cx="4495800" cy="2613559"/>
          </a:xfrm>
          <a:prstGeom prst="rect">
            <a:avLst/>
          </a:prstGeom>
          <a:noFill/>
          <a:ln w="9525">
            <a:noFill/>
            <a:miter lim="800000"/>
            <a:headEnd/>
            <a:tailEnd/>
          </a:ln>
          <a:effectLst/>
        </p:spPr>
      </p:pic>
      <p:pic>
        <p:nvPicPr>
          <p:cNvPr id="111619" name="Picture 3"/>
          <p:cNvPicPr>
            <a:picLocks noChangeAspect="1" noChangeArrowheads="1"/>
          </p:cNvPicPr>
          <p:nvPr/>
        </p:nvPicPr>
        <p:blipFill>
          <a:blip r:embed="rId3"/>
          <a:srcRect/>
          <a:stretch>
            <a:fillRect/>
          </a:stretch>
        </p:blipFill>
        <p:spPr bwMode="auto">
          <a:xfrm>
            <a:off x="556113" y="1066800"/>
            <a:ext cx="4473087" cy="251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a:srcRect/>
          <a:stretch>
            <a:fillRect/>
          </a:stretch>
        </p:blipFill>
        <p:spPr bwMode="auto">
          <a:xfrm>
            <a:off x="2514600" y="990600"/>
            <a:ext cx="4257675" cy="2305050"/>
          </a:xfrm>
          <a:prstGeom prst="rect">
            <a:avLst/>
          </a:prstGeom>
          <a:noFill/>
          <a:ln w="9525">
            <a:noFill/>
            <a:miter lim="800000"/>
            <a:headEnd/>
            <a:tailEnd/>
          </a:ln>
          <a:effectLst/>
        </p:spPr>
      </p:pic>
      <p:pic>
        <p:nvPicPr>
          <p:cNvPr id="112643" name="Picture 3"/>
          <p:cNvPicPr>
            <a:picLocks noChangeAspect="1" noChangeArrowheads="1"/>
          </p:cNvPicPr>
          <p:nvPr/>
        </p:nvPicPr>
        <p:blipFill>
          <a:blip r:embed="rId3"/>
          <a:srcRect/>
          <a:stretch>
            <a:fillRect/>
          </a:stretch>
        </p:blipFill>
        <p:spPr bwMode="auto">
          <a:xfrm>
            <a:off x="4419600" y="3352800"/>
            <a:ext cx="4567237" cy="3106649"/>
          </a:xfrm>
          <a:prstGeom prst="rect">
            <a:avLst/>
          </a:prstGeom>
          <a:noFill/>
          <a:ln w="9525">
            <a:noFill/>
            <a:miter lim="800000"/>
            <a:headEnd/>
            <a:tailEnd/>
          </a:ln>
          <a:effectLst/>
        </p:spPr>
      </p:pic>
      <p:pic>
        <p:nvPicPr>
          <p:cNvPr id="5" name="Picture 4"/>
          <p:cNvPicPr/>
          <p:nvPr/>
        </p:nvPicPr>
        <p:blipFill>
          <a:blip r:embed="rId4"/>
          <a:srcRect/>
          <a:stretch>
            <a:fillRect/>
          </a:stretch>
        </p:blipFill>
        <p:spPr bwMode="auto">
          <a:xfrm>
            <a:off x="381000" y="3380232"/>
            <a:ext cx="4038600"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219200" y="304800"/>
            <a:ext cx="7391400" cy="1527175"/>
          </a:xfrm>
        </p:spPr>
        <p:txBody>
          <a:bodyPr/>
          <a:lstStyle/>
          <a:p>
            <a:pPr eaLnBrk="1" hangingPunct="1"/>
            <a:r>
              <a:rPr lang="en-US" smtClean="0"/>
              <a:t>Dummy Variable in a Log Regression</a:t>
            </a:r>
          </a:p>
        </p:txBody>
      </p:sp>
      <p:sp>
        <p:nvSpPr>
          <p:cNvPr id="27651" name="Rectangle 3"/>
          <p:cNvSpPr>
            <a:spLocks noGrp="1" noChangeArrowheads="1"/>
          </p:cNvSpPr>
          <p:nvPr>
            <p:ph idx="1"/>
          </p:nvPr>
        </p:nvSpPr>
        <p:spPr>
          <a:xfrm>
            <a:off x="685800" y="2057400"/>
            <a:ext cx="7848600" cy="3581400"/>
          </a:xfrm>
        </p:spPr>
        <p:txBody>
          <a:bodyPr/>
          <a:lstStyle/>
          <a:p>
            <a:pPr eaLnBrk="1" hangingPunct="1">
              <a:buFont typeface="Wingdings" pitchFamily="2" charset="2"/>
              <a:buNone/>
            </a:pPr>
            <a:r>
              <a:rPr lang="en-US" smtClean="0"/>
              <a:t>    </a:t>
            </a:r>
            <a:r>
              <a:rPr lang="en-US" sz="1800" smtClean="0"/>
              <a:t>E.g., Monet’s signature equation</a:t>
            </a:r>
          </a:p>
          <a:p>
            <a:pPr eaLnBrk="1" hangingPunct="1">
              <a:buFont typeface="Wingdings" pitchFamily="2" charset="2"/>
              <a:buNone/>
            </a:pPr>
            <a:endParaRPr lang="en-US" sz="1800" smtClean="0"/>
          </a:p>
          <a:p>
            <a:pPr lvl="1" eaLnBrk="1" hangingPunct="1">
              <a:buFont typeface="Wingdings" pitchFamily="2" charset="2"/>
              <a:buNone/>
            </a:pPr>
            <a:r>
              <a:rPr lang="en-US" sz="1800" smtClean="0"/>
              <a:t>Log$Price = </a:t>
            </a:r>
            <a:r>
              <a:rPr lang="el-GR" sz="1800" smtClean="0">
                <a:cs typeface="Arial" charset="0"/>
              </a:rPr>
              <a:t>α</a:t>
            </a:r>
            <a:r>
              <a:rPr lang="en-US" sz="1800" smtClean="0">
                <a:cs typeface="Arial" charset="0"/>
              </a:rPr>
              <a:t> + </a:t>
            </a:r>
            <a:r>
              <a:rPr lang="el-GR" sz="1800" smtClean="0">
                <a:cs typeface="Arial" charset="0"/>
              </a:rPr>
              <a:t>β</a:t>
            </a:r>
            <a:r>
              <a:rPr lang="en-US" sz="1800" baseline="-25000" smtClean="0">
                <a:cs typeface="Arial" charset="0"/>
              </a:rPr>
              <a:t>1</a:t>
            </a:r>
            <a:r>
              <a:rPr lang="en-US" sz="1800" smtClean="0">
                <a:cs typeface="Arial" charset="0"/>
              </a:rPr>
              <a:t> logArea + </a:t>
            </a:r>
            <a:r>
              <a:rPr lang="el-GR" sz="1800" smtClean="0">
                <a:cs typeface="Arial" charset="0"/>
              </a:rPr>
              <a:t>β</a:t>
            </a:r>
            <a:r>
              <a:rPr lang="en-US" sz="1800" baseline="-25000" smtClean="0">
                <a:cs typeface="Arial" charset="0"/>
              </a:rPr>
              <a:t>2</a:t>
            </a:r>
            <a:r>
              <a:rPr lang="en-US" sz="1800" smtClean="0">
                <a:cs typeface="Arial" charset="0"/>
              </a:rPr>
              <a:t> Signed</a:t>
            </a:r>
          </a:p>
          <a:p>
            <a:pPr lvl="1" eaLnBrk="1" hangingPunct="1">
              <a:buFont typeface="Wingdings" pitchFamily="2" charset="2"/>
              <a:buNone/>
            </a:pPr>
            <a:endParaRPr lang="en-US" sz="1800" smtClean="0">
              <a:cs typeface="Arial" charset="0"/>
            </a:endParaRPr>
          </a:p>
          <a:p>
            <a:pPr lvl="1" eaLnBrk="1" hangingPunct="1">
              <a:buFont typeface="Wingdings" pitchFamily="2" charset="2"/>
              <a:buNone/>
            </a:pPr>
            <a:r>
              <a:rPr lang="en-US" sz="1800" smtClean="0">
                <a:cs typeface="Arial" charset="0"/>
              </a:rPr>
              <a:t>Unsigned: Price</a:t>
            </a:r>
            <a:r>
              <a:rPr lang="en-US" sz="1800" baseline="-25000" smtClean="0">
                <a:cs typeface="Arial" charset="0"/>
              </a:rPr>
              <a:t>U</a:t>
            </a:r>
            <a:r>
              <a:rPr lang="en-US" sz="1800" smtClean="0">
                <a:cs typeface="Arial" charset="0"/>
              </a:rPr>
              <a:t> 	= exp(</a:t>
            </a:r>
            <a:r>
              <a:rPr lang="el-GR" sz="1800" smtClean="0">
                <a:cs typeface="Arial" charset="0"/>
              </a:rPr>
              <a:t>α</a:t>
            </a:r>
            <a:r>
              <a:rPr lang="en-US" sz="1800" smtClean="0">
                <a:cs typeface="Arial" charset="0"/>
              </a:rPr>
              <a:t>) Area</a:t>
            </a:r>
            <a:r>
              <a:rPr lang="el-GR" sz="1800" baseline="30000" smtClean="0">
                <a:cs typeface="Arial" charset="0"/>
              </a:rPr>
              <a:t>β</a:t>
            </a:r>
            <a:r>
              <a:rPr lang="en-US" sz="1800" baseline="30000" smtClean="0">
                <a:cs typeface="Arial" charset="0"/>
              </a:rPr>
              <a:t>1</a:t>
            </a:r>
            <a:endParaRPr lang="en-US" sz="1800" smtClean="0">
              <a:cs typeface="Arial" charset="0"/>
            </a:endParaRPr>
          </a:p>
          <a:p>
            <a:pPr lvl="1" eaLnBrk="1" hangingPunct="1">
              <a:buFont typeface="Wingdings" pitchFamily="2" charset="2"/>
              <a:buNone/>
            </a:pPr>
            <a:r>
              <a:rPr lang="en-US" sz="1800" smtClean="0">
                <a:cs typeface="Arial" charset="0"/>
              </a:rPr>
              <a:t>Signed:     Price</a:t>
            </a:r>
            <a:r>
              <a:rPr lang="en-US" sz="1800" baseline="-25000" smtClean="0">
                <a:cs typeface="Arial" charset="0"/>
              </a:rPr>
              <a:t>S</a:t>
            </a:r>
            <a:r>
              <a:rPr lang="en-US" sz="1800" smtClean="0">
                <a:cs typeface="Arial" charset="0"/>
              </a:rPr>
              <a:t>  	= exp(</a:t>
            </a:r>
            <a:r>
              <a:rPr lang="el-GR" sz="1800" smtClean="0">
                <a:cs typeface="Arial" charset="0"/>
              </a:rPr>
              <a:t>α</a:t>
            </a:r>
            <a:r>
              <a:rPr lang="en-US" sz="1800" smtClean="0">
                <a:cs typeface="Arial" charset="0"/>
              </a:rPr>
              <a:t>) Area</a:t>
            </a:r>
            <a:r>
              <a:rPr lang="el-GR" sz="1800" baseline="30000" smtClean="0">
                <a:cs typeface="Arial" charset="0"/>
              </a:rPr>
              <a:t>β</a:t>
            </a:r>
            <a:r>
              <a:rPr lang="en-US" sz="1800" baseline="30000" smtClean="0">
                <a:cs typeface="Arial" charset="0"/>
              </a:rPr>
              <a:t>1</a:t>
            </a:r>
            <a:r>
              <a:rPr lang="en-US" sz="1800" smtClean="0">
                <a:cs typeface="Arial" charset="0"/>
              </a:rPr>
              <a:t> exp(</a:t>
            </a:r>
            <a:r>
              <a:rPr lang="el-GR" sz="1800" smtClean="0">
                <a:cs typeface="Arial" charset="0"/>
              </a:rPr>
              <a:t>β</a:t>
            </a:r>
            <a:r>
              <a:rPr lang="en-US" sz="1800" baseline="-25000" smtClean="0">
                <a:cs typeface="Arial" charset="0"/>
              </a:rPr>
              <a:t>2</a:t>
            </a:r>
            <a:r>
              <a:rPr lang="en-US" sz="1800" smtClean="0">
                <a:cs typeface="Arial" charset="0"/>
              </a:rPr>
              <a:t>)</a:t>
            </a:r>
          </a:p>
          <a:p>
            <a:pPr lvl="1" eaLnBrk="1" hangingPunct="1">
              <a:buFont typeface="Wingdings" pitchFamily="2" charset="2"/>
              <a:buNone/>
            </a:pPr>
            <a:r>
              <a:rPr lang="en-US" sz="1800" smtClean="0">
                <a:cs typeface="Arial" charset="0"/>
              </a:rPr>
              <a:t>Signed/Unsigned  	=  exp(</a:t>
            </a:r>
            <a:r>
              <a:rPr lang="el-GR" sz="1800" smtClean="0">
                <a:cs typeface="Arial" charset="0"/>
              </a:rPr>
              <a:t>β</a:t>
            </a:r>
            <a:r>
              <a:rPr lang="en-US" sz="1800" baseline="-25000" smtClean="0">
                <a:cs typeface="Arial" charset="0"/>
              </a:rPr>
              <a:t>2</a:t>
            </a:r>
            <a:r>
              <a:rPr lang="en-US" sz="1800" smtClean="0">
                <a:cs typeface="Arial" charset="0"/>
              </a:rPr>
              <a:t>)</a:t>
            </a:r>
          </a:p>
          <a:p>
            <a:pPr lvl="1" eaLnBrk="1" hangingPunct="1">
              <a:buFont typeface="Wingdings" pitchFamily="2" charset="2"/>
              <a:buNone/>
            </a:pPr>
            <a:r>
              <a:rPr lang="en-US" sz="1800" smtClean="0">
                <a:cs typeface="Arial" charset="0"/>
              </a:rPr>
              <a:t>%Difference		= 100%(Signed-Unsigned)/Unsigned</a:t>
            </a:r>
          </a:p>
          <a:p>
            <a:pPr lvl="1" eaLnBrk="1" hangingPunct="1">
              <a:buFont typeface="Wingdings" pitchFamily="2" charset="2"/>
              <a:buNone/>
            </a:pPr>
            <a:r>
              <a:rPr lang="en-US" sz="1800" smtClean="0">
                <a:cs typeface="Arial" charset="0"/>
              </a:rPr>
              <a:t>				= 100%[exp(</a:t>
            </a:r>
            <a:r>
              <a:rPr lang="el-GR" sz="1800" smtClean="0">
                <a:cs typeface="Arial" charset="0"/>
              </a:rPr>
              <a:t>β</a:t>
            </a:r>
            <a:r>
              <a:rPr lang="en-US" sz="1800" baseline="-25000" smtClean="0">
                <a:cs typeface="Arial" charset="0"/>
              </a:rPr>
              <a:t>2</a:t>
            </a:r>
            <a:r>
              <a:rPr lang="en-US" sz="1800" smtClean="0">
                <a:cs typeface="Arial" charset="0"/>
              </a:rPr>
              <a:t>) – 1]</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304800"/>
            <a:ext cx="8229600" cy="1139825"/>
          </a:xfrm>
        </p:spPr>
        <p:txBody>
          <a:bodyPr/>
          <a:lstStyle/>
          <a:p>
            <a:pPr eaLnBrk="1" hangingPunct="1"/>
            <a:r>
              <a:rPr lang="en-US" smtClean="0"/>
              <a:t>The Signature Effect: 253%</a:t>
            </a:r>
          </a:p>
        </p:txBody>
      </p:sp>
      <p:sp>
        <p:nvSpPr>
          <p:cNvPr id="28676" name="Line 5"/>
          <p:cNvSpPr>
            <a:spLocks noChangeShapeType="1"/>
          </p:cNvSpPr>
          <p:nvPr/>
        </p:nvSpPr>
        <p:spPr bwMode="auto">
          <a:xfrm>
            <a:off x="381000" y="3352800"/>
            <a:ext cx="1295400" cy="0"/>
          </a:xfrm>
          <a:prstGeom prst="line">
            <a:avLst/>
          </a:prstGeom>
          <a:noFill/>
          <a:ln w="38100">
            <a:solidFill>
              <a:srgbClr val="FF0000"/>
            </a:solidFill>
            <a:round/>
            <a:headEnd/>
            <a:tailEnd type="triangle" w="med" len="med"/>
          </a:ln>
        </p:spPr>
        <p:txBody>
          <a:bodyPr/>
          <a:lstStyle/>
          <a:p>
            <a:endParaRPr lang="en-US"/>
          </a:p>
        </p:txBody>
      </p:sp>
      <p:sp>
        <p:nvSpPr>
          <p:cNvPr id="28677" name="Text Box 7"/>
          <p:cNvSpPr txBox="1">
            <a:spLocks noChangeArrowheads="1"/>
          </p:cNvSpPr>
          <p:nvPr/>
        </p:nvSpPr>
        <p:spPr bwMode="auto">
          <a:xfrm>
            <a:off x="1677256" y="5715000"/>
            <a:ext cx="5867400" cy="369332"/>
          </a:xfrm>
          <a:prstGeom prst="rect">
            <a:avLst/>
          </a:prstGeom>
          <a:noFill/>
          <a:ln w="28575">
            <a:solidFill>
              <a:srgbClr val="FF0000"/>
            </a:solidFill>
            <a:miter lim="800000"/>
            <a:headEnd/>
            <a:tailEnd/>
          </a:ln>
        </p:spPr>
        <p:txBody>
          <a:bodyPr>
            <a:spAutoFit/>
          </a:bodyPr>
          <a:lstStyle/>
          <a:p>
            <a:pPr>
              <a:spcBef>
                <a:spcPct val="50000"/>
              </a:spcBef>
            </a:pPr>
            <a:r>
              <a:rPr lang="en-US" b="1"/>
              <a:t>100%[exp(1.2618) – 1] = 100%[3.532 – 1] = 253.2 %</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443" y="1752600"/>
            <a:ext cx="7266263"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533400" y="914400"/>
            <a:ext cx="8229600" cy="530225"/>
          </a:xfrm>
        </p:spPr>
        <p:txBody>
          <a:bodyPr/>
          <a:lstStyle/>
          <a:p>
            <a:pPr eaLnBrk="1" hangingPunct="1"/>
            <a:r>
              <a:rPr lang="en-US" smtClean="0"/>
              <a:t>Monet Paintings in Millions</a:t>
            </a:r>
          </a:p>
        </p:txBody>
      </p:sp>
      <p:graphicFrame>
        <p:nvGraphicFramePr>
          <p:cNvPr id="3074" name="Object 4"/>
          <p:cNvGraphicFramePr>
            <a:graphicFrameLocks noGrp="1" noChangeAspect="1"/>
          </p:cNvGraphicFramePr>
          <p:nvPr>
            <p:ph idx="1"/>
          </p:nvPr>
        </p:nvGraphicFramePr>
        <p:xfrm>
          <a:off x="2133600" y="1524000"/>
          <a:ext cx="5029200" cy="3352800"/>
        </p:xfrm>
        <a:graphic>
          <a:graphicData uri="http://schemas.openxmlformats.org/presentationml/2006/ole">
            <mc:AlternateContent xmlns:mc="http://schemas.openxmlformats.org/markup-compatibility/2006">
              <mc:Choice xmlns:v="urn:schemas-microsoft-com:vml" Requires="v">
                <p:oleObj spid="_x0000_s3097" name="Graph" r:id="rId4" imgW="5486400" imgH="3657600" progId="MtbGraph.Document">
                  <p:embed/>
                </p:oleObj>
              </mc:Choice>
              <mc:Fallback>
                <p:oleObj name="Graph" r:id="rId4" imgW="5486400" imgH="3657600" progId="MtbGraph.Document">
                  <p:embed/>
                  <p:pic>
                    <p:nvPicPr>
                      <p:cNvPr id="0" name="Picture 1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524000"/>
                        <a:ext cx="50292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6" name="Text Box 6"/>
          <p:cNvSpPr txBox="1">
            <a:spLocks noChangeArrowheads="1"/>
          </p:cNvSpPr>
          <p:nvPr/>
        </p:nvSpPr>
        <p:spPr bwMode="auto">
          <a:xfrm>
            <a:off x="838200" y="5105400"/>
            <a:ext cx="7696200" cy="369332"/>
          </a:xfrm>
          <a:prstGeom prst="rect">
            <a:avLst/>
          </a:prstGeom>
          <a:noFill/>
          <a:ln w="50800" cmpd="tri">
            <a:solidFill>
              <a:schemeClr val="tx1"/>
            </a:solidFill>
            <a:miter lim="800000"/>
            <a:headEnd/>
            <a:tailEnd/>
          </a:ln>
        </p:spPr>
        <p:txBody>
          <a:bodyPr>
            <a:spAutoFit/>
          </a:bodyPr>
          <a:lstStyle/>
          <a:p>
            <a:pPr>
              <a:spcBef>
                <a:spcPct val="50000"/>
              </a:spcBef>
            </a:pPr>
            <a:r>
              <a:rPr lang="en-US"/>
              <a:t>Predicted Price is exp(4.122+1.3458*logArea+1.2618*Signed) / 1000000</a:t>
            </a:r>
          </a:p>
        </p:txBody>
      </p:sp>
      <p:sp>
        <p:nvSpPr>
          <p:cNvPr id="3078" name="Line 8"/>
          <p:cNvSpPr>
            <a:spLocks noChangeShapeType="1"/>
          </p:cNvSpPr>
          <p:nvPr/>
        </p:nvSpPr>
        <p:spPr bwMode="auto">
          <a:xfrm flipV="1">
            <a:off x="5181600" y="2819400"/>
            <a:ext cx="0" cy="914400"/>
          </a:xfrm>
          <a:prstGeom prst="line">
            <a:avLst/>
          </a:prstGeom>
          <a:noFill/>
          <a:ln w="38100">
            <a:solidFill>
              <a:srgbClr val="0000FF"/>
            </a:solidFill>
            <a:round/>
            <a:headEnd type="triangle" w="med" len="med"/>
            <a:tailEnd type="triangle" w="med" len="med"/>
          </a:ln>
        </p:spPr>
        <p:txBody>
          <a:bodyPr/>
          <a:lstStyle/>
          <a:p>
            <a:endParaRPr lang="en-US"/>
          </a:p>
        </p:txBody>
      </p:sp>
      <p:sp>
        <p:nvSpPr>
          <p:cNvPr id="3079" name="Text Box 9"/>
          <p:cNvSpPr txBox="1">
            <a:spLocks noChangeArrowheads="1"/>
          </p:cNvSpPr>
          <p:nvPr/>
        </p:nvSpPr>
        <p:spPr bwMode="auto">
          <a:xfrm>
            <a:off x="5486400" y="2895600"/>
            <a:ext cx="2895600" cy="379413"/>
          </a:xfrm>
          <a:prstGeom prst="rect">
            <a:avLst/>
          </a:prstGeom>
          <a:solidFill>
            <a:schemeClr val="bg1"/>
          </a:solidFill>
          <a:ln w="12700">
            <a:solidFill>
              <a:schemeClr val="tx1"/>
            </a:solidFill>
            <a:miter lim="800000"/>
            <a:headEnd/>
            <a:tailEnd/>
          </a:ln>
        </p:spPr>
        <p:txBody>
          <a:bodyPr>
            <a:spAutoFit/>
          </a:bodyPr>
          <a:lstStyle/>
          <a:p>
            <a:pPr>
              <a:spcBef>
                <a:spcPct val="50000"/>
              </a:spcBef>
            </a:pPr>
            <a:r>
              <a:rPr lang="en-US">
                <a:solidFill>
                  <a:srgbClr val="0000FF"/>
                </a:solidFill>
              </a:rPr>
              <a:t>Difference is about 253%</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81000"/>
            <a:ext cx="8229600" cy="1139825"/>
          </a:xfrm>
        </p:spPr>
        <p:txBody>
          <a:bodyPr/>
          <a:lstStyle/>
          <a:p>
            <a:pPr eaLnBrk="1" hangingPunct="1"/>
            <a:r>
              <a:rPr lang="en-US" smtClean="0"/>
              <a:t>Logs in Regression</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8504544"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62000" y="1219200"/>
            <a:ext cx="8229600" cy="530225"/>
          </a:xfrm>
        </p:spPr>
        <p:txBody>
          <a:bodyPr/>
          <a:lstStyle/>
          <a:p>
            <a:pPr eaLnBrk="1" hangingPunct="1"/>
            <a:r>
              <a:rPr lang="en-US" smtClean="0"/>
              <a:t>Elasticity</a:t>
            </a:r>
          </a:p>
        </p:txBody>
      </p:sp>
      <p:sp>
        <p:nvSpPr>
          <p:cNvPr id="33795" name="Rectangle 3"/>
          <p:cNvSpPr>
            <a:spLocks noGrp="1" noChangeArrowheads="1"/>
          </p:cNvSpPr>
          <p:nvPr>
            <p:ph idx="1"/>
          </p:nvPr>
        </p:nvSpPr>
        <p:spPr>
          <a:xfrm>
            <a:off x="762000" y="2133600"/>
            <a:ext cx="7467600" cy="2971800"/>
          </a:xfrm>
        </p:spPr>
        <p:txBody>
          <a:bodyPr/>
          <a:lstStyle/>
          <a:p>
            <a:pPr eaLnBrk="1" hangingPunct="1"/>
            <a:r>
              <a:rPr lang="en-US" sz="2400" smtClean="0"/>
              <a:t>The coefficient on log(Area) is 1.346</a:t>
            </a:r>
          </a:p>
          <a:p>
            <a:pPr eaLnBrk="1" hangingPunct="1"/>
            <a:r>
              <a:rPr lang="en-US" sz="2400" smtClean="0"/>
              <a:t>For each 1% increase in area, price goes up by 1.346% - even accounting for the signature effect.</a:t>
            </a:r>
          </a:p>
          <a:p>
            <a:pPr eaLnBrk="1" hangingPunct="1"/>
            <a:r>
              <a:rPr lang="en-US" sz="2400" smtClean="0"/>
              <a:t>The elasticity is +1.346</a:t>
            </a:r>
          </a:p>
          <a:p>
            <a:pPr eaLnBrk="1" hangingPunct="1"/>
            <a:r>
              <a:rPr lang="en-US" sz="2400" smtClean="0"/>
              <a:t>Remarkable.  Not only does price increase with area, it increases much faster than area.</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title"/>
          </p:nvPr>
        </p:nvSpPr>
        <p:spPr/>
        <p:txBody>
          <a:bodyPr/>
          <a:lstStyle/>
          <a:p>
            <a:pPr eaLnBrk="1" hangingPunct="1"/>
            <a:r>
              <a:rPr lang="en-US" smtClean="0"/>
              <a:t>Monet: By the Square Inch</a:t>
            </a:r>
          </a:p>
        </p:txBody>
      </p:sp>
      <p:graphicFrame>
        <p:nvGraphicFramePr>
          <p:cNvPr id="5122" name="Object 5"/>
          <p:cNvGraphicFramePr>
            <a:graphicFrameLocks noGrp="1" noChangeAspect="1"/>
          </p:cNvGraphicFramePr>
          <p:nvPr>
            <p:ph idx="1"/>
          </p:nvPr>
        </p:nvGraphicFramePr>
        <p:xfrm>
          <a:off x="1981200" y="1905000"/>
          <a:ext cx="5486400" cy="3657600"/>
        </p:xfrm>
        <a:graphic>
          <a:graphicData uri="http://schemas.openxmlformats.org/presentationml/2006/ole">
            <mc:AlternateContent xmlns:mc="http://schemas.openxmlformats.org/markup-compatibility/2006">
              <mc:Choice xmlns:v="urn:schemas-microsoft-com:vml" Requires="v">
                <p:oleObj spid="_x0000_s5145" name="Graph" r:id="rId4" imgW="5486400" imgH="3657600" progId="MtbGraph.Document">
                  <p:embed/>
                </p:oleObj>
              </mc:Choice>
              <mc:Fallback>
                <p:oleObj name="Graph" r:id="rId4" imgW="5486400" imgH="3657600" progId="MtbGraph.Document">
                  <p:embed/>
                  <p:pic>
                    <p:nvPicPr>
                      <p:cNvPr id="0" name="Picture 1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905000"/>
                        <a:ext cx="5486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Logs and Elasticities</a:t>
            </a:r>
          </a:p>
        </p:txBody>
      </p:sp>
      <p:sp>
        <p:nvSpPr>
          <p:cNvPr id="35843" name="Rectangle 3"/>
          <p:cNvSpPr>
            <a:spLocks noGrp="1" noChangeArrowheads="1"/>
          </p:cNvSpPr>
          <p:nvPr>
            <p:ph idx="1"/>
          </p:nvPr>
        </p:nvSpPr>
        <p:spPr>
          <a:xfrm>
            <a:off x="914400" y="1981200"/>
            <a:ext cx="7696200" cy="4038600"/>
          </a:xfrm>
        </p:spPr>
        <p:txBody>
          <a:bodyPr/>
          <a:lstStyle/>
          <a:p>
            <a:pPr eaLnBrk="1" hangingPunct="1">
              <a:lnSpc>
                <a:spcPct val="80000"/>
              </a:lnSpc>
              <a:buFont typeface="Wingdings" pitchFamily="2" charset="2"/>
              <a:buNone/>
            </a:pPr>
            <a:r>
              <a:rPr lang="en-US" sz="2400" smtClean="0"/>
              <a:t>Theory:   When the variables are in logs: </a:t>
            </a:r>
          </a:p>
          <a:p>
            <a:pPr eaLnBrk="1" hangingPunct="1">
              <a:lnSpc>
                <a:spcPct val="80000"/>
              </a:lnSpc>
              <a:buFont typeface="Wingdings" pitchFamily="2" charset="2"/>
              <a:buNone/>
            </a:pPr>
            <a:endParaRPr lang="en-US" sz="2400"/>
          </a:p>
          <a:p>
            <a:pPr eaLnBrk="1" hangingPunct="1">
              <a:lnSpc>
                <a:spcPct val="80000"/>
              </a:lnSpc>
              <a:buFont typeface="Wingdings" pitchFamily="2" charset="2"/>
              <a:buNone/>
            </a:pPr>
            <a:r>
              <a:rPr lang="en-US" sz="2400" smtClean="0"/>
              <a:t>          change in logx = %change in x </a:t>
            </a:r>
            <a:br>
              <a:rPr lang="en-US" sz="2400" smtClean="0"/>
            </a:br>
            <a:endParaRPr lang="en-US" sz="2400" smtClean="0"/>
          </a:p>
          <a:p>
            <a:pPr eaLnBrk="1" hangingPunct="1">
              <a:lnSpc>
                <a:spcPct val="80000"/>
              </a:lnSpc>
              <a:buFont typeface="Wingdings" pitchFamily="2" charset="2"/>
              <a:buNone/>
            </a:pPr>
            <a:r>
              <a:rPr lang="en-US" sz="2400" smtClean="0"/>
              <a:t>          log y = </a:t>
            </a:r>
            <a:r>
              <a:rPr lang="el-GR" sz="2400" smtClean="0">
                <a:cs typeface="Arial" charset="0"/>
              </a:rPr>
              <a:t>α</a:t>
            </a:r>
            <a:r>
              <a:rPr lang="en-US" sz="2400" smtClean="0">
                <a:cs typeface="Arial" charset="0"/>
              </a:rPr>
              <a:t> + </a:t>
            </a:r>
            <a:r>
              <a:rPr lang="el-GR" sz="2400" smtClean="0">
                <a:cs typeface="Arial" charset="0"/>
              </a:rPr>
              <a:t>β</a:t>
            </a:r>
            <a:r>
              <a:rPr lang="en-US" sz="2400" baseline="-25000" smtClean="0">
                <a:cs typeface="Arial" charset="0"/>
              </a:rPr>
              <a:t>1 </a:t>
            </a:r>
            <a:r>
              <a:rPr lang="en-US" sz="2400" smtClean="0">
                <a:cs typeface="Arial" charset="0"/>
              </a:rPr>
              <a:t>log x</a:t>
            </a:r>
            <a:r>
              <a:rPr lang="en-US" sz="2400" baseline="-25000" smtClean="0">
                <a:cs typeface="Arial" charset="0"/>
              </a:rPr>
              <a:t>1</a:t>
            </a:r>
            <a:r>
              <a:rPr lang="en-US" sz="2400" smtClean="0">
                <a:cs typeface="Arial" charset="0"/>
              </a:rPr>
              <a:t> + </a:t>
            </a:r>
            <a:r>
              <a:rPr lang="el-GR" sz="2400" smtClean="0">
                <a:cs typeface="Arial" charset="0"/>
              </a:rPr>
              <a:t>β</a:t>
            </a:r>
            <a:r>
              <a:rPr lang="en-US" sz="2400" baseline="-25000" smtClean="0">
                <a:cs typeface="Arial" charset="0"/>
              </a:rPr>
              <a:t>2 </a:t>
            </a:r>
            <a:r>
              <a:rPr lang="en-US" sz="2400" smtClean="0">
                <a:cs typeface="Arial" charset="0"/>
              </a:rPr>
              <a:t>log x</a:t>
            </a:r>
            <a:r>
              <a:rPr lang="en-US" sz="2400" baseline="-25000" smtClean="0">
                <a:cs typeface="Arial" charset="0"/>
              </a:rPr>
              <a:t>2</a:t>
            </a:r>
            <a:r>
              <a:rPr lang="en-US" sz="2400" smtClean="0">
                <a:cs typeface="Arial" charset="0"/>
              </a:rPr>
              <a:t> + … </a:t>
            </a:r>
            <a:r>
              <a:rPr lang="el-GR" sz="2400" smtClean="0">
                <a:cs typeface="Arial" charset="0"/>
              </a:rPr>
              <a:t>β</a:t>
            </a:r>
            <a:r>
              <a:rPr lang="en-US" sz="2400" baseline="-25000" smtClean="0">
                <a:cs typeface="Arial" charset="0"/>
              </a:rPr>
              <a:t>K </a:t>
            </a:r>
            <a:r>
              <a:rPr lang="en-US" sz="2400" smtClean="0">
                <a:cs typeface="Arial" charset="0"/>
              </a:rPr>
              <a:t>log x</a:t>
            </a:r>
            <a:r>
              <a:rPr lang="en-US" sz="2400" baseline="-25000" smtClean="0">
                <a:cs typeface="Arial" charset="0"/>
              </a:rPr>
              <a:t>K</a:t>
            </a:r>
            <a:r>
              <a:rPr lang="en-US" sz="2400" smtClean="0">
                <a:cs typeface="Arial" charset="0"/>
              </a:rPr>
              <a:t> + </a:t>
            </a:r>
            <a:r>
              <a:rPr lang="el-GR" sz="2400" smtClean="0">
                <a:cs typeface="Arial" charset="0"/>
              </a:rPr>
              <a:t>ε</a:t>
            </a:r>
            <a:endParaRPr lang="en-US" sz="2400" smtClean="0">
              <a:cs typeface="Arial" charset="0"/>
            </a:endParaRPr>
          </a:p>
          <a:p>
            <a:pPr eaLnBrk="1" hangingPunct="1">
              <a:lnSpc>
                <a:spcPct val="80000"/>
              </a:lnSpc>
              <a:buFont typeface="Wingdings" pitchFamily="2" charset="2"/>
              <a:buNone/>
            </a:pPr>
            <a:endParaRPr lang="en-US" sz="2400" smtClean="0"/>
          </a:p>
          <a:p>
            <a:pPr eaLnBrk="1" hangingPunct="1">
              <a:lnSpc>
                <a:spcPct val="80000"/>
              </a:lnSpc>
              <a:buFont typeface="Wingdings" pitchFamily="2" charset="2"/>
              <a:buNone/>
            </a:pPr>
            <a:r>
              <a:rPr lang="en-US" sz="2400" smtClean="0"/>
              <a:t> </a:t>
            </a:r>
            <a:r>
              <a:rPr lang="en-US" sz="2400" b="1" smtClean="0">
                <a:solidFill>
                  <a:srgbClr val="0000FF"/>
                </a:solidFill>
              </a:rPr>
              <a:t>Elasticity = </a:t>
            </a:r>
            <a:r>
              <a:rPr lang="el-GR" sz="2400" b="1" smtClean="0">
                <a:solidFill>
                  <a:srgbClr val="0000FF"/>
                </a:solidFill>
                <a:cs typeface="Arial" charset="0"/>
              </a:rPr>
              <a:t>β</a:t>
            </a:r>
            <a:r>
              <a:rPr lang="en-US" sz="2400" b="1" baseline="-25000" smtClean="0">
                <a:solidFill>
                  <a:srgbClr val="0000FF"/>
                </a:solidFill>
                <a:cs typeface="Arial" charset="0"/>
              </a:rPr>
              <a:t>k</a:t>
            </a:r>
            <a:endParaRPr lang="en-US" sz="2400" smtClean="0"/>
          </a:p>
          <a:p>
            <a:pPr eaLnBrk="1" hangingPunct="1">
              <a:lnSpc>
                <a:spcPct val="80000"/>
              </a:lnSpc>
              <a:buFont typeface="Wingdings" pitchFamily="2" charset="2"/>
              <a:buNone/>
            </a:pPr>
            <a:endParaRPr lang="en-US" sz="10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Elasticities</a:t>
            </a:r>
          </a:p>
        </p:txBody>
      </p:sp>
      <p:sp>
        <p:nvSpPr>
          <p:cNvPr id="36868" name="Text Box 6"/>
          <p:cNvSpPr txBox="1">
            <a:spLocks noChangeArrowheads="1"/>
          </p:cNvSpPr>
          <p:nvPr/>
        </p:nvSpPr>
        <p:spPr bwMode="auto">
          <a:xfrm>
            <a:off x="914400" y="5791200"/>
            <a:ext cx="6400800" cy="366712"/>
          </a:xfrm>
          <a:prstGeom prst="rect">
            <a:avLst/>
          </a:prstGeom>
          <a:noFill/>
          <a:ln w="19050">
            <a:solidFill>
              <a:srgbClr val="FF0000"/>
            </a:solidFill>
            <a:miter lim="800000"/>
            <a:headEnd/>
            <a:tailEnd/>
          </a:ln>
        </p:spPr>
        <p:txBody>
          <a:bodyPr>
            <a:spAutoFit/>
          </a:bodyPr>
          <a:lstStyle/>
          <a:p>
            <a:pPr>
              <a:spcBef>
                <a:spcPct val="50000"/>
              </a:spcBef>
            </a:pPr>
            <a:r>
              <a:rPr lang="en-US"/>
              <a:t>Price elasticity    =  -0.02070      Income elasticity = +1.10318 </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47800"/>
            <a:ext cx="7878598"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1371600"/>
            <a:ext cx="8229600" cy="530225"/>
          </a:xfrm>
        </p:spPr>
        <p:txBody>
          <a:bodyPr/>
          <a:lstStyle/>
          <a:p>
            <a:pPr eaLnBrk="1" hangingPunct="1"/>
            <a:r>
              <a:rPr lang="en-US" smtClean="0"/>
              <a:t>A Set of Dummy Variables</a:t>
            </a:r>
          </a:p>
        </p:txBody>
      </p:sp>
      <p:sp>
        <p:nvSpPr>
          <p:cNvPr id="37891" name="Rectangle 3"/>
          <p:cNvSpPr>
            <a:spLocks noGrp="1" noChangeArrowheads="1"/>
          </p:cNvSpPr>
          <p:nvPr>
            <p:ph idx="1"/>
          </p:nvPr>
        </p:nvSpPr>
        <p:spPr>
          <a:xfrm>
            <a:off x="1066800" y="2209800"/>
            <a:ext cx="7010400" cy="3048000"/>
          </a:xfrm>
        </p:spPr>
        <p:txBody>
          <a:bodyPr/>
          <a:lstStyle/>
          <a:p>
            <a:pPr eaLnBrk="1" hangingPunct="1"/>
            <a:r>
              <a:rPr lang="en-US" smtClean="0"/>
              <a:t>Complete set of dummy variables divides the sample into groups.</a:t>
            </a:r>
          </a:p>
          <a:p>
            <a:pPr eaLnBrk="1" hangingPunct="1"/>
            <a:r>
              <a:rPr lang="en-US" smtClean="0"/>
              <a:t>Fit the regression with “group” effects.</a:t>
            </a:r>
          </a:p>
          <a:p>
            <a:pPr eaLnBrk="1" hangingPunct="1"/>
            <a:r>
              <a:rPr lang="en-US" smtClean="0"/>
              <a:t>Need to drop one (any one) of the variables to compute the regression.  (Avoid the “dummy variable trap.”)</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1524000" y="304800"/>
            <a:ext cx="7620000" cy="1219200"/>
          </a:xfrm>
        </p:spPr>
        <p:txBody>
          <a:bodyPr/>
          <a:lstStyle/>
          <a:p>
            <a:pPr eaLnBrk="1" hangingPunct="1"/>
            <a:r>
              <a:rPr lang="en-US" sz="2800" smtClean="0"/>
              <a:t>Rankings of 132 U.S.Liberal Arts Colleges</a:t>
            </a:r>
          </a:p>
        </p:txBody>
      </p:sp>
      <p:pic>
        <p:nvPicPr>
          <p:cNvPr id="38915" name="Picture 5"/>
          <p:cNvPicPr>
            <a:picLocks noChangeAspect="1" noChangeArrowheads="1"/>
          </p:cNvPicPr>
          <p:nvPr/>
        </p:nvPicPr>
        <p:blipFill>
          <a:blip r:embed="rId3" cstate="print"/>
          <a:srcRect/>
          <a:stretch>
            <a:fillRect/>
          </a:stretch>
        </p:blipFill>
        <p:spPr bwMode="auto">
          <a:xfrm>
            <a:off x="1066800" y="2514600"/>
            <a:ext cx="7772400" cy="3331227"/>
          </a:xfrm>
          <a:prstGeom prst="rect">
            <a:avLst/>
          </a:prstGeom>
          <a:noFill/>
          <a:ln w="9525">
            <a:noFill/>
            <a:miter lim="800000"/>
            <a:headEnd/>
            <a:tailEnd/>
          </a:ln>
        </p:spPr>
      </p:pic>
      <p:sp>
        <p:nvSpPr>
          <p:cNvPr id="38916" name="Text Box 6"/>
          <p:cNvSpPr txBox="1">
            <a:spLocks noChangeArrowheads="1"/>
          </p:cNvSpPr>
          <p:nvPr/>
        </p:nvSpPr>
        <p:spPr bwMode="auto">
          <a:xfrm>
            <a:off x="1524000" y="1618671"/>
            <a:ext cx="7391400" cy="650875"/>
          </a:xfrm>
          <a:prstGeom prst="rect">
            <a:avLst/>
          </a:prstGeom>
          <a:noFill/>
          <a:ln w="9525">
            <a:solidFill>
              <a:schemeClr val="tx1"/>
            </a:solidFill>
            <a:miter lim="800000"/>
            <a:headEnd/>
            <a:tailEnd/>
          </a:ln>
        </p:spPr>
        <p:txBody>
          <a:bodyPr>
            <a:spAutoFit/>
          </a:bodyPr>
          <a:lstStyle/>
          <a:p>
            <a:pPr>
              <a:spcBef>
                <a:spcPct val="50000"/>
              </a:spcBef>
            </a:pPr>
            <a:r>
              <a:rPr lang="en-US" smtClean="0"/>
              <a:t>Reputation = </a:t>
            </a:r>
            <a:r>
              <a:rPr lang="el-GR" smtClean="0">
                <a:cs typeface="Arial" charset="0"/>
              </a:rPr>
              <a:t>α</a:t>
            </a:r>
            <a:r>
              <a:rPr lang="en-US" smtClean="0">
                <a:cs typeface="Arial" charset="0"/>
              </a:rPr>
              <a:t> + </a:t>
            </a:r>
            <a:r>
              <a:rPr lang="el-GR" smtClean="0">
                <a:cs typeface="Arial" charset="0"/>
              </a:rPr>
              <a:t>β</a:t>
            </a:r>
            <a:r>
              <a:rPr lang="en-US" baseline="-25000">
                <a:cs typeface="Arial" charset="0"/>
              </a:rPr>
              <a:t>1</a:t>
            </a:r>
            <a:r>
              <a:rPr lang="en-US">
                <a:cs typeface="Arial" charset="0"/>
              </a:rPr>
              <a:t>Religious + </a:t>
            </a:r>
            <a:r>
              <a:rPr lang="el-GR">
                <a:cs typeface="Arial" charset="0"/>
              </a:rPr>
              <a:t>β</a:t>
            </a:r>
            <a:r>
              <a:rPr lang="en-US" baseline="-25000">
                <a:cs typeface="Arial" charset="0"/>
              </a:rPr>
              <a:t>2</a:t>
            </a:r>
            <a:r>
              <a:rPr lang="en-US">
                <a:cs typeface="Arial" charset="0"/>
              </a:rPr>
              <a:t>GenderEcon + </a:t>
            </a:r>
            <a:r>
              <a:rPr lang="el-GR">
                <a:cs typeface="Arial" charset="0"/>
              </a:rPr>
              <a:t>β</a:t>
            </a:r>
            <a:r>
              <a:rPr lang="en-US" baseline="-25000">
                <a:cs typeface="Arial" charset="0"/>
              </a:rPr>
              <a:t>3</a:t>
            </a:r>
            <a:r>
              <a:rPr lang="en-US">
                <a:cs typeface="Arial" charset="0"/>
              </a:rPr>
              <a:t>EconFac +</a:t>
            </a:r>
            <a:br>
              <a:rPr lang="en-US">
                <a:cs typeface="Arial" charset="0"/>
              </a:rPr>
            </a:br>
            <a:r>
              <a:rPr lang="en-US">
                <a:solidFill>
                  <a:schemeClr val="tx2"/>
                </a:solidFill>
                <a:cs typeface="Arial" charset="0"/>
              </a:rPr>
              <a:t>                </a:t>
            </a:r>
            <a:r>
              <a:rPr lang="en-US" smtClean="0">
                <a:solidFill>
                  <a:schemeClr val="tx2"/>
                </a:solidFill>
                <a:cs typeface="Arial" charset="0"/>
              </a:rPr>
              <a:t>     </a:t>
            </a:r>
            <a:r>
              <a:rPr lang="el-GR" b="1">
                <a:solidFill>
                  <a:srgbClr val="FF0000"/>
                </a:solidFill>
                <a:cs typeface="Arial" charset="0"/>
              </a:rPr>
              <a:t>β</a:t>
            </a:r>
            <a:r>
              <a:rPr lang="en-US" b="1" baseline="-25000">
                <a:solidFill>
                  <a:srgbClr val="FF0000"/>
                </a:solidFill>
                <a:cs typeface="Arial" charset="0"/>
              </a:rPr>
              <a:t>4</a:t>
            </a:r>
            <a:r>
              <a:rPr lang="en-US" b="1">
                <a:solidFill>
                  <a:srgbClr val="FF0000"/>
                </a:solidFill>
                <a:cs typeface="Arial" charset="0"/>
              </a:rPr>
              <a:t>North + </a:t>
            </a:r>
            <a:r>
              <a:rPr lang="el-GR" b="1">
                <a:solidFill>
                  <a:srgbClr val="FF0000"/>
                </a:solidFill>
                <a:cs typeface="Arial" charset="0"/>
              </a:rPr>
              <a:t>β</a:t>
            </a:r>
            <a:r>
              <a:rPr lang="en-US" b="1" baseline="-25000">
                <a:solidFill>
                  <a:srgbClr val="FF0000"/>
                </a:solidFill>
                <a:cs typeface="Arial" charset="0"/>
              </a:rPr>
              <a:t>5</a:t>
            </a:r>
            <a:r>
              <a:rPr lang="en-US" b="1">
                <a:solidFill>
                  <a:srgbClr val="FF0000"/>
                </a:solidFill>
                <a:cs typeface="Arial" charset="0"/>
              </a:rPr>
              <a:t>South + </a:t>
            </a:r>
            <a:r>
              <a:rPr lang="el-GR" b="1">
                <a:solidFill>
                  <a:srgbClr val="FF0000"/>
                </a:solidFill>
                <a:cs typeface="Arial" charset="0"/>
              </a:rPr>
              <a:t>β</a:t>
            </a:r>
            <a:r>
              <a:rPr lang="en-US" b="1" baseline="-25000">
                <a:solidFill>
                  <a:srgbClr val="FF0000"/>
                </a:solidFill>
                <a:cs typeface="Arial" charset="0"/>
              </a:rPr>
              <a:t>6</a:t>
            </a:r>
            <a:r>
              <a:rPr lang="en-US" b="1">
                <a:solidFill>
                  <a:srgbClr val="FF0000"/>
                </a:solidFill>
                <a:cs typeface="Arial" charset="0"/>
              </a:rPr>
              <a:t>Midwest + </a:t>
            </a:r>
            <a:r>
              <a:rPr lang="el-GR" b="1">
                <a:solidFill>
                  <a:srgbClr val="FF0000"/>
                </a:solidFill>
                <a:cs typeface="Arial" charset="0"/>
              </a:rPr>
              <a:t>β</a:t>
            </a:r>
            <a:r>
              <a:rPr lang="en-US" b="1" baseline="-25000">
                <a:solidFill>
                  <a:srgbClr val="FF0000"/>
                </a:solidFill>
                <a:cs typeface="Arial" charset="0"/>
              </a:rPr>
              <a:t>7</a:t>
            </a:r>
            <a:r>
              <a:rPr lang="en-US" b="1">
                <a:solidFill>
                  <a:srgbClr val="FF0000"/>
                </a:solidFill>
                <a:cs typeface="Arial" charset="0"/>
              </a:rPr>
              <a:t>West</a:t>
            </a:r>
            <a:r>
              <a:rPr lang="en-US">
                <a:solidFill>
                  <a:schemeClr val="tx2"/>
                </a:solidFill>
                <a:cs typeface="Arial" charset="0"/>
              </a:rPr>
              <a:t> </a:t>
            </a:r>
            <a:r>
              <a:rPr lang="en-US">
                <a:cs typeface="Arial" charset="0"/>
              </a:rPr>
              <a:t>+ </a:t>
            </a:r>
            <a:r>
              <a:rPr lang="el-GR">
                <a:cs typeface="Arial" charset="0"/>
              </a:rPr>
              <a:t>ε</a:t>
            </a:r>
          </a:p>
        </p:txBody>
      </p:sp>
      <p:sp>
        <p:nvSpPr>
          <p:cNvPr id="38917" name="Text Box 7"/>
          <p:cNvSpPr txBox="1">
            <a:spLocks noChangeArrowheads="1"/>
          </p:cNvSpPr>
          <p:nvPr/>
        </p:nvSpPr>
        <p:spPr bwMode="auto">
          <a:xfrm>
            <a:off x="4648200" y="5943600"/>
            <a:ext cx="4191000" cy="284162"/>
          </a:xfrm>
          <a:prstGeom prst="rect">
            <a:avLst/>
          </a:prstGeom>
          <a:noFill/>
          <a:ln w="9525">
            <a:solidFill>
              <a:schemeClr val="tx1"/>
            </a:solidFill>
            <a:miter lim="800000"/>
            <a:headEnd/>
            <a:tailEnd/>
          </a:ln>
        </p:spPr>
        <p:txBody>
          <a:bodyPr>
            <a:spAutoFit/>
          </a:bodyPr>
          <a:lstStyle/>
          <a:p>
            <a:pPr>
              <a:spcBef>
                <a:spcPct val="50000"/>
              </a:spcBef>
            </a:pPr>
            <a:r>
              <a:rPr lang="en-US" sz="1200" b="1"/>
              <a:t>Nancy Burnett: Journal of Economic Education, 1998</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   Minitab does not like this model.</a:t>
            </a:r>
          </a:p>
        </p:txBody>
      </p:sp>
      <p:pic>
        <p:nvPicPr>
          <p:cNvPr id="39939" name="Picture 4"/>
          <p:cNvPicPr>
            <a:picLocks noChangeAspect="1" noChangeArrowheads="1"/>
          </p:cNvPicPr>
          <p:nvPr/>
        </p:nvPicPr>
        <p:blipFill>
          <a:blip r:embed="rId3" cstate="print"/>
          <a:srcRect/>
          <a:stretch>
            <a:fillRect/>
          </a:stretch>
        </p:blipFill>
        <p:spPr bwMode="auto">
          <a:xfrm>
            <a:off x="1600200" y="1524000"/>
            <a:ext cx="7315200" cy="4049713"/>
          </a:xfrm>
          <a:prstGeom prst="rect">
            <a:avLst/>
          </a:prstGeom>
          <a:noFill/>
          <a:ln w="9525">
            <a:noFill/>
            <a:miter lim="800000"/>
            <a:headEnd/>
            <a:tailEnd/>
          </a:ln>
        </p:spPr>
      </p:pic>
      <p:sp>
        <p:nvSpPr>
          <p:cNvPr id="39940" name="Line 5"/>
          <p:cNvSpPr>
            <a:spLocks noChangeShapeType="1"/>
          </p:cNvSpPr>
          <p:nvPr/>
        </p:nvSpPr>
        <p:spPr bwMode="auto">
          <a:xfrm>
            <a:off x="381000" y="2819400"/>
            <a:ext cx="1371600" cy="0"/>
          </a:xfrm>
          <a:prstGeom prst="line">
            <a:avLst/>
          </a:prstGeom>
          <a:noFill/>
          <a:ln w="38100">
            <a:solidFill>
              <a:srgbClr val="FF0000"/>
            </a:solidFill>
            <a:round/>
            <a:headEnd/>
            <a:tailEnd type="triangle" w="med" len="med"/>
          </a:ln>
        </p:spPr>
        <p:txBody>
          <a:bodyPr/>
          <a:lstStyle/>
          <a:p>
            <a:endParaRPr lang="en-US"/>
          </a:p>
        </p:txBody>
      </p:sp>
      <p:sp>
        <p:nvSpPr>
          <p:cNvPr id="39941" name="Rectangle 6"/>
          <p:cNvSpPr>
            <a:spLocks noChangeArrowheads="1"/>
          </p:cNvSpPr>
          <p:nvPr/>
        </p:nvSpPr>
        <p:spPr bwMode="auto">
          <a:xfrm>
            <a:off x="1905000" y="2514600"/>
            <a:ext cx="5105400" cy="457200"/>
          </a:xfrm>
          <a:prstGeom prst="rect">
            <a:avLst/>
          </a:prstGeom>
          <a:noFill/>
          <a:ln w="28575">
            <a:solidFill>
              <a:srgbClr val="FF0000"/>
            </a:solidFill>
            <a:miter lim="800000"/>
            <a:headEnd/>
            <a:tailEnd/>
          </a:ln>
        </p:spPr>
        <p:txBody>
          <a:bodyPr wrap="none" anchor="ctr"/>
          <a:lstStyle/>
          <a:p>
            <a:endParaRPr lang="en-US"/>
          </a:p>
        </p:txBody>
      </p:sp>
      <p:sp>
        <p:nvSpPr>
          <p:cNvPr id="39943" name="AutoShape 8"/>
          <p:cNvSpPr>
            <a:spLocks/>
          </p:cNvSpPr>
          <p:nvPr/>
        </p:nvSpPr>
        <p:spPr bwMode="auto">
          <a:xfrm>
            <a:off x="1333500" y="4067175"/>
            <a:ext cx="381000" cy="609600"/>
          </a:xfrm>
          <a:prstGeom prst="leftBrace">
            <a:avLst>
              <a:gd name="adj1" fmla="val 13333"/>
              <a:gd name="adj2" fmla="val 50000"/>
            </a:avLst>
          </a:prstGeom>
          <a:noFill/>
          <a:ln w="57150">
            <a:solidFill>
              <a:srgbClr val="0000FF"/>
            </a:solidFill>
            <a:round/>
            <a:headEnd/>
            <a:tailEnd/>
          </a:ln>
        </p:spPr>
        <p:txBody>
          <a:bodyPr wrap="none" anchor="ctr"/>
          <a:lstStyle/>
          <a:p>
            <a:endParaRPr lang="en-US"/>
          </a:p>
        </p:txBody>
      </p:sp>
      <p:sp>
        <p:nvSpPr>
          <p:cNvPr id="39944" name="Line 9"/>
          <p:cNvSpPr>
            <a:spLocks noChangeShapeType="1"/>
          </p:cNvSpPr>
          <p:nvPr/>
        </p:nvSpPr>
        <p:spPr bwMode="auto">
          <a:xfrm>
            <a:off x="390525" y="2809875"/>
            <a:ext cx="0" cy="1600200"/>
          </a:xfrm>
          <a:prstGeom prst="line">
            <a:avLst/>
          </a:prstGeom>
          <a:noFill/>
          <a:ln w="38100">
            <a:solidFill>
              <a:srgbClr val="FF0000"/>
            </a:solidFill>
            <a:round/>
            <a:headEnd/>
            <a:tailEnd/>
          </a:ln>
        </p:spPr>
        <p:txBody>
          <a:bodyPr/>
          <a:lstStyle/>
          <a:p>
            <a:endParaRPr lang="en-US"/>
          </a:p>
        </p:txBody>
      </p:sp>
      <p:sp>
        <p:nvSpPr>
          <p:cNvPr id="39945" name="Line 10"/>
          <p:cNvSpPr>
            <a:spLocks noChangeShapeType="1"/>
          </p:cNvSpPr>
          <p:nvPr/>
        </p:nvSpPr>
        <p:spPr bwMode="auto">
          <a:xfrm>
            <a:off x="390525" y="4391025"/>
            <a:ext cx="838200" cy="0"/>
          </a:xfrm>
          <a:prstGeom prst="line">
            <a:avLst/>
          </a:prstGeom>
          <a:noFill/>
          <a:ln w="381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609600" y="914400"/>
            <a:ext cx="8229600" cy="530225"/>
          </a:xfrm>
        </p:spPr>
        <p:txBody>
          <a:bodyPr/>
          <a:lstStyle/>
          <a:p>
            <a:r>
              <a:rPr lang="en-US" smtClean="0"/>
              <a:t>Too many dummy variables</a:t>
            </a:r>
          </a:p>
        </p:txBody>
      </p:sp>
      <p:sp>
        <p:nvSpPr>
          <p:cNvPr id="134147" name="Rectangle 3"/>
          <p:cNvSpPr>
            <a:spLocks noGrp="1" noChangeArrowheads="1"/>
          </p:cNvSpPr>
          <p:nvPr>
            <p:ph idx="1"/>
          </p:nvPr>
        </p:nvSpPr>
        <p:spPr>
          <a:xfrm>
            <a:off x="838200" y="1524000"/>
            <a:ext cx="7620000" cy="4114800"/>
          </a:xfrm>
        </p:spPr>
        <p:txBody>
          <a:bodyPr/>
          <a:lstStyle/>
          <a:p>
            <a:r>
              <a:rPr lang="en-US" sz="2000" dirty="0" smtClean="0"/>
              <a:t>If we use all four region dummies, a is redundant</a:t>
            </a:r>
          </a:p>
          <a:p>
            <a:pPr lvl="1"/>
            <a:r>
              <a:rPr lang="en-US" sz="1800" dirty="0" smtClean="0"/>
              <a:t>Reputation = a + </a:t>
            </a:r>
            <a:r>
              <a:rPr lang="en-US" sz="1800" dirty="0" err="1" smtClean="0"/>
              <a:t>bn</a:t>
            </a:r>
            <a:r>
              <a:rPr lang="en-US" sz="1800" dirty="0" smtClean="0"/>
              <a:t>  + … if north</a:t>
            </a:r>
          </a:p>
          <a:p>
            <a:pPr lvl="1"/>
            <a:r>
              <a:rPr lang="en-US" sz="1800" dirty="0" smtClean="0"/>
              <a:t>Reputation = a + </a:t>
            </a:r>
            <a:r>
              <a:rPr lang="en-US" sz="1800" dirty="0" err="1" smtClean="0"/>
              <a:t>bm</a:t>
            </a:r>
            <a:r>
              <a:rPr lang="en-US" sz="1800" dirty="0" smtClean="0"/>
              <a:t> + … if </a:t>
            </a:r>
            <a:r>
              <a:rPr lang="en-US" sz="1800" dirty="0" err="1" smtClean="0"/>
              <a:t>midwest</a:t>
            </a:r>
            <a:endParaRPr lang="en-US" sz="1800" dirty="0" smtClean="0"/>
          </a:p>
          <a:p>
            <a:pPr lvl="1"/>
            <a:r>
              <a:rPr lang="en-US" sz="1800" dirty="0" smtClean="0"/>
              <a:t>Reputation = a + </a:t>
            </a:r>
            <a:r>
              <a:rPr lang="en-US" sz="1800" dirty="0" err="1" smtClean="0"/>
              <a:t>bs</a:t>
            </a:r>
            <a:r>
              <a:rPr lang="en-US" sz="1800" dirty="0" smtClean="0"/>
              <a:t>  + … if south</a:t>
            </a:r>
          </a:p>
          <a:p>
            <a:pPr lvl="1"/>
            <a:r>
              <a:rPr lang="en-US" sz="1800" dirty="0" smtClean="0"/>
              <a:t>Reputation = a + </a:t>
            </a:r>
            <a:r>
              <a:rPr lang="en-US" sz="1800" dirty="0" err="1" smtClean="0"/>
              <a:t>bw</a:t>
            </a:r>
            <a:r>
              <a:rPr lang="en-US" sz="1800" dirty="0" smtClean="0"/>
              <a:t> + … if west</a:t>
            </a:r>
          </a:p>
          <a:p>
            <a:r>
              <a:rPr lang="en-US" sz="2000" dirty="0" smtClean="0"/>
              <a:t>Only three are needed – so Minitab dropped west</a:t>
            </a:r>
          </a:p>
          <a:p>
            <a:pPr lvl="1"/>
            <a:r>
              <a:rPr lang="en-US" sz="1800" dirty="0" smtClean="0"/>
              <a:t>Reputation = a + </a:t>
            </a:r>
            <a:r>
              <a:rPr lang="en-US" sz="1800" dirty="0" err="1" smtClean="0"/>
              <a:t>bn</a:t>
            </a:r>
            <a:r>
              <a:rPr lang="en-US" sz="1800" dirty="0" smtClean="0"/>
              <a:t>  + … if north</a:t>
            </a:r>
          </a:p>
          <a:p>
            <a:pPr lvl="1"/>
            <a:r>
              <a:rPr lang="en-US" sz="1800" dirty="0" smtClean="0"/>
              <a:t>Reputation = a + </a:t>
            </a:r>
            <a:r>
              <a:rPr lang="en-US" sz="1800" dirty="0" err="1" smtClean="0"/>
              <a:t>bm</a:t>
            </a:r>
            <a:r>
              <a:rPr lang="en-US" sz="1800" dirty="0" smtClean="0"/>
              <a:t> + … if </a:t>
            </a:r>
            <a:r>
              <a:rPr lang="en-US" sz="1800" dirty="0" err="1" smtClean="0"/>
              <a:t>midwest</a:t>
            </a:r>
            <a:endParaRPr lang="en-US" sz="1800" dirty="0" smtClean="0"/>
          </a:p>
          <a:p>
            <a:pPr lvl="1"/>
            <a:r>
              <a:rPr lang="en-US" sz="1800" dirty="0" smtClean="0"/>
              <a:t>Reputation = a + </a:t>
            </a:r>
            <a:r>
              <a:rPr lang="en-US" sz="1800" dirty="0" err="1" smtClean="0"/>
              <a:t>bs</a:t>
            </a:r>
            <a:r>
              <a:rPr lang="en-US" sz="1800" dirty="0" smtClean="0"/>
              <a:t>  + … if south</a:t>
            </a:r>
          </a:p>
          <a:p>
            <a:pPr lvl="1"/>
            <a:r>
              <a:rPr lang="en-US" sz="1800" dirty="0" smtClean="0"/>
              <a:t>Reputation = a          + … if west</a:t>
            </a:r>
          </a:p>
          <a:p>
            <a:r>
              <a:rPr lang="en-US" sz="2000" dirty="0" smtClean="0"/>
              <a:t>Why did it drop West and not one of the others?  It doesn’t matter which one is dropped. Minitab picked the last.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524000" y="762000"/>
            <a:ext cx="7010400" cy="609600"/>
          </a:xfrm>
        </p:spPr>
        <p:txBody>
          <a:bodyPr/>
          <a:lstStyle/>
          <a:p>
            <a:pPr eaLnBrk="1" hangingPunct="1"/>
            <a:r>
              <a:rPr lang="en-US" sz="2300" smtClean="0"/>
              <a:t>Unordered Categorical Variables</a:t>
            </a:r>
          </a:p>
        </p:txBody>
      </p:sp>
      <p:pic>
        <p:nvPicPr>
          <p:cNvPr id="40963" name="Picture 4"/>
          <p:cNvPicPr>
            <a:picLocks noChangeAspect="1" noChangeArrowheads="1"/>
          </p:cNvPicPr>
          <p:nvPr/>
        </p:nvPicPr>
        <p:blipFill>
          <a:blip r:embed="rId3" cstate="print"/>
          <a:srcRect/>
          <a:stretch>
            <a:fillRect/>
          </a:stretch>
        </p:blipFill>
        <p:spPr bwMode="auto">
          <a:xfrm>
            <a:off x="609600" y="1571625"/>
            <a:ext cx="3292475" cy="4448175"/>
          </a:xfrm>
          <a:prstGeom prst="rect">
            <a:avLst/>
          </a:prstGeom>
          <a:noFill/>
          <a:ln w="9525">
            <a:noFill/>
            <a:miter lim="800000"/>
            <a:headEnd/>
            <a:tailEnd/>
          </a:ln>
        </p:spPr>
      </p:pic>
      <p:sp>
        <p:nvSpPr>
          <p:cNvPr id="40964" name="Text Box 5"/>
          <p:cNvSpPr txBox="1">
            <a:spLocks noChangeArrowheads="1"/>
          </p:cNvSpPr>
          <p:nvPr/>
        </p:nvSpPr>
        <p:spPr bwMode="auto">
          <a:xfrm>
            <a:off x="4275034" y="1831974"/>
            <a:ext cx="4038600" cy="3527425"/>
          </a:xfrm>
          <a:prstGeom prst="rect">
            <a:avLst/>
          </a:prstGeom>
          <a:noFill/>
          <a:ln w="3175">
            <a:solidFill>
              <a:schemeClr val="tx1"/>
            </a:solidFill>
            <a:miter lim="800000"/>
            <a:headEnd/>
            <a:tailEnd/>
          </a:ln>
        </p:spPr>
        <p:txBody>
          <a:bodyPr>
            <a:spAutoFit/>
          </a:bodyPr>
          <a:lstStyle/>
          <a:p>
            <a:pPr>
              <a:spcBef>
                <a:spcPct val="50000"/>
              </a:spcBef>
            </a:pPr>
            <a:r>
              <a:rPr lang="en-US"/>
              <a:t>House price data (fictitious)</a:t>
            </a:r>
          </a:p>
          <a:p>
            <a:pPr>
              <a:spcBef>
                <a:spcPct val="50000"/>
              </a:spcBef>
            </a:pPr>
            <a:r>
              <a:rPr lang="en-US" smtClean="0"/>
              <a:t>Style </a:t>
            </a:r>
            <a:r>
              <a:rPr lang="en-US"/>
              <a:t>1 = Split level</a:t>
            </a:r>
            <a:br>
              <a:rPr lang="en-US"/>
            </a:br>
            <a:r>
              <a:rPr lang="en-US" smtClean="0"/>
              <a:t>Style </a:t>
            </a:r>
            <a:r>
              <a:rPr lang="en-US"/>
              <a:t>2 = Ranch</a:t>
            </a:r>
            <a:br>
              <a:rPr lang="en-US"/>
            </a:br>
            <a:r>
              <a:rPr lang="en-US" smtClean="0"/>
              <a:t>Style </a:t>
            </a:r>
            <a:r>
              <a:rPr lang="en-US"/>
              <a:t>3 = Colonial</a:t>
            </a:r>
            <a:br>
              <a:rPr lang="en-US"/>
            </a:br>
            <a:r>
              <a:rPr lang="en-US" smtClean="0"/>
              <a:t>Style </a:t>
            </a:r>
            <a:r>
              <a:rPr lang="en-US"/>
              <a:t>4 = Tudor</a:t>
            </a:r>
          </a:p>
          <a:p>
            <a:pPr>
              <a:spcBef>
                <a:spcPct val="50000"/>
              </a:spcBef>
            </a:pPr>
            <a:r>
              <a:rPr lang="en-US"/>
              <a:t>Use 3 dummy variables for this kind of data.  (Not all 4)</a:t>
            </a:r>
          </a:p>
          <a:p>
            <a:pPr>
              <a:spcBef>
                <a:spcPct val="50000"/>
              </a:spcBef>
            </a:pPr>
            <a:r>
              <a:rPr lang="en-US"/>
              <a:t>Using variable STYLE in the model makes no sense. You could change the numbering scale any way you like. 1,2,3,4 are just labels.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609600" y="381000"/>
            <a:ext cx="8229600" cy="1139825"/>
          </a:xfrm>
        </p:spPr>
        <p:txBody>
          <a:bodyPr/>
          <a:lstStyle/>
          <a:p>
            <a:pPr eaLnBrk="1" hangingPunct="1"/>
            <a:r>
              <a:rPr lang="en-US" smtClean="0"/>
              <a:t>Transform Style to Types</a:t>
            </a:r>
          </a:p>
        </p:txBody>
      </p:sp>
      <p:pic>
        <p:nvPicPr>
          <p:cNvPr id="41987" name="Picture 5"/>
          <p:cNvPicPr>
            <a:picLocks noChangeAspect="1" noChangeArrowheads="1"/>
          </p:cNvPicPr>
          <p:nvPr/>
        </p:nvPicPr>
        <p:blipFill>
          <a:blip r:embed="rId3" cstate="print"/>
          <a:srcRect/>
          <a:stretch>
            <a:fillRect/>
          </a:stretch>
        </p:blipFill>
        <p:spPr bwMode="auto">
          <a:xfrm>
            <a:off x="2057400" y="1676400"/>
            <a:ext cx="5334000"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5"/>
          <p:cNvPicPr>
            <a:picLocks noChangeAspect="1" noChangeArrowheads="1"/>
          </p:cNvPicPr>
          <p:nvPr/>
        </p:nvPicPr>
        <p:blipFill>
          <a:blip r:embed="rId3" cstate="print"/>
          <a:srcRect/>
          <a:stretch>
            <a:fillRect/>
          </a:stretch>
        </p:blipFill>
        <p:spPr bwMode="auto">
          <a:xfrm>
            <a:off x="1447800" y="990600"/>
            <a:ext cx="6705600" cy="5141913"/>
          </a:xfrm>
          <a:prstGeom prst="rect">
            <a:avLst/>
          </a:prstGeom>
          <a:noFill/>
          <a:ln w="9525">
            <a:noFill/>
            <a:miter lim="800000"/>
            <a:headEnd/>
            <a:tailEnd/>
          </a:ln>
        </p:spPr>
      </p:pic>
      <p:sp>
        <p:nvSpPr>
          <p:cNvPr id="2" name="Rectangle 1"/>
          <p:cNvSpPr/>
          <p:nvPr/>
        </p:nvSpPr>
        <p:spPr bwMode="auto">
          <a:xfrm>
            <a:off x="4953000" y="1600200"/>
            <a:ext cx="2895600" cy="4191000"/>
          </a:xfrm>
          <a:prstGeom prst="rect">
            <a:avLst/>
          </a:prstGeom>
          <a:solidFill>
            <a:srgbClr val="7030A0">
              <a:alpha val="1607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7030A0"/>
              </a:solidFill>
              <a:effectLst/>
              <a:latin typeface="Times New Roman" pitchFamily="18" charset="0"/>
            </a:endParaRPr>
          </a:p>
        </p:txBody>
      </p:sp>
      <p:sp>
        <p:nvSpPr>
          <p:cNvPr id="4" name="Rectangle 3"/>
          <p:cNvSpPr/>
          <p:nvPr/>
        </p:nvSpPr>
        <p:spPr bwMode="auto">
          <a:xfrm>
            <a:off x="4191000" y="1600200"/>
            <a:ext cx="762000" cy="4191000"/>
          </a:xfrm>
          <a:prstGeom prst="rect">
            <a:avLst/>
          </a:prstGeom>
          <a:solidFill>
            <a:srgbClr val="FFFF00">
              <a:alpha val="1607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7030A0"/>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24498" y="381000"/>
            <a:ext cx="8229600" cy="1139825"/>
          </a:xfrm>
        </p:spPr>
        <p:txBody>
          <a:bodyPr/>
          <a:lstStyle/>
          <a:p>
            <a:pPr eaLnBrk="1" hangingPunct="1"/>
            <a:r>
              <a:rPr lang="en-US" smtClean="0"/>
              <a:t>House Price Regression</a:t>
            </a:r>
          </a:p>
        </p:txBody>
      </p:sp>
      <p:pic>
        <p:nvPicPr>
          <p:cNvPr id="44035" name="Picture 4"/>
          <p:cNvPicPr>
            <a:picLocks noChangeAspect="1" noChangeArrowheads="1"/>
          </p:cNvPicPr>
          <p:nvPr/>
        </p:nvPicPr>
        <p:blipFill>
          <a:blip r:embed="rId3" cstate="print"/>
          <a:srcRect/>
          <a:stretch>
            <a:fillRect/>
          </a:stretch>
        </p:blipFill>
        <p:spPr bwMode="auto">
          <a:xfrm>
            <a:off x="533400" y="1676400"/>
            <a:ext cx="7239000" cy="4105275"/>
          </a:xfrm>
          <a:prstGeom prst="rect">
            <a:avLst/>
          </a:prstGeom>
          <a:noFill/>
          <a:ln w="9525">
            <a:noFill/>
            <a:miter lim="800000"/>
            <a:headEnd/>
            <a:tailEnd/>
          </a:ln>
        </p:spPr>
      </p:pic>
      <p:sp>
        <p:nvSpPr>
          <p:cNvPr id="44036" name="Text Box 5"/>
          <p:cNvSpPr txBox="1">
            <a:spLocks noChangeArrowheads="1"/>
          </p:cNvSpPr>
          <p:nvPr/>
        </p:nvSpPr>
        <p:spPr bwMode="auto">
          <a:xfrm>
            <a:off x="5029200" y="3733800"/>
            <a:ext cx="3886200" cy="17494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a:solidFill>
                  <a:srgbClr val="0000FF"/>
                </a:solidFill>
              </a:rPr>
              <a:t>Each of these is relative to a Split Level, since that is the omitted category. E.g., the price of a Ranch house is $74,369 less than a Split Level of the same size with the same number of bedrooms</a:t>
            </a:r>
            <a:r>
              <a:rPr lang="en-US">
                <a:solidFill>
                  <a:schemeClr val="tx2"/>
                </a:solidFill>
              </a:rPr>
              <a:t>.</a:t>
            </a:r>
          </a:p>
        </p:txBody>
      </p:sp>
      <p:sp>
        <p:nvSpPr>
          <p:cNvPr id="44038" name="Line 7"/>
          <p:cNvSpPr>
            <a:spLocks noChangeShapeType="1"/>
          </p:cNvSpPr>
          <p:nvPr/>
        </p:nvSpPr>
        <p:spPr bwMode="auto">
          <a:xfrm>
            <a:off x="1981200" y="3505200"/>
            <a:ext cx="4038600" cy="0"/>
          </a:xfrm>
          <a:prstGeom prst="line">
            <a:avLst/>
          </a:prstGeom>
          <a:noFill/>
          <a:ln w="38100">
            <a:solidFill>
              <a:srgbClr val="0000FF"/>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185" y="381000"/>
            <a:ext cx="8229600" cy="1139825"/>
          </a:xfrm>
        </p:spPr>
        <p:txBody>
          <a:bodyPr/>
          <a:lstStyle/>
          <a:p>
            <a:r>
              <a:rPr lang="en-US" sz="2400" dirty="0" smtClean="0"/>
              <a:t>Better Specified House Price Model Using Logs</a:t>
            </a:r>
            <a:endParaRPr lang="en-US" sz="2400"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095" y="1676400"/>
            <a:ext cx="834750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2612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Time Trends in Regression</a:t>
            </a:r>
          </a:p>
        </p:txBody>
      </p:sp>
      <p:sp>
        <p:nvSpPr>
          <p:cNvPr id="47107" name="Rectangle 3"/>
          <p:cNvSpPr>
            <a:spLocks noGrp="1" noChangeArrowheads="1"/>
          </p:cNvSpPr>
          <p:nvPr>
            <p:ph idx="1"/>
          </p:nvPr>
        </p:nvSpPr>
        <p:spPr>
          <a:xfrm>
            <a:off x="1295400" y="1993931"/>
            <a:ext cx="6934200" cy="3721070"/>
          </a:xfrm>
        </p:spPr>
        <p:txBody>
          <a:bodyPr/>
          <a:lstStyle/>
          <a:p>
            <a:pPr eaLnBrk="1" hangingPunct="1"/>
            <a:r>
              <a:rPr lang="en-US" smtClean="0"/>
              <a:t>y = </a:t>
            </a:r>
            <a:r>
              <a:rPr lang="el-GR" smtClean="0">
                <a:cs typeface="Arial" charset="0"/>
              </a:rPr>
              <a:t>α</a:t>
            </a:r>
            <a:r>
              <a:rPr lang="en-US" smtClean="0">
                <a:cs typeface="Arial" charset="0"/>
              </a:rPr>
              <a:t> + </a:t>
            </a:r>
            <a:r>
              <a:rPr lang="el-GR" smtClean="0">
                <a:cs typeface="Arial" charset="0"/>
              </a:rPr>
              <a:t>β</a:t>
            </a:r>
            <a:r>
              <a:rPr lang="en-US" baseline="-25000" smtClean="0">
                <a:cs typeface="Arial" charset="0"/>
              </a:rPr>
              <a:t>1</a:t>
            </a:r>
            <a:r>
              <a:rPr lang="en-US" smtClean="0">
                <a:cs typeface="Arial" charset="0"/>
              </a:rPr>
              <a:t>x + </a:t>
            </a:r>
            <a:r>
              <a:rPr lang="el-GR" smtClean="0">
                <a:cs typeface="Arial" charset="0"/>
              </a:rPr>
              <a:t>β</a:t>
            </a:r>
            <a:r>
              <a:rPr lang="en-US" baseline="-25000" smtClean="0">
                <a:cs typeface="Arial" charset="0"/>
              </a:rPr>
              <a:t>2</a:t>
            </a:r>
            <a:r>
              <a:rPr lang="en-US" smtClean="0">
                <a:cs typeface="Arial" charset="0"/>
              </a:rPr>
              <a:t>t + </a:t>
            </a:r>
            <a:r>
              <a:rPr lang="el-GR" smtClean="0">
                <a:cs typeface="Arial" charset="0"/>
              </a:rPr>
              <a:t>ε</a:t>
            </a:r>
            <a:r>
              <a:rPr lang="en-US" smtClean="0">
                <a:cs typeface="Arial" charset="0"/>
              </a:rPr>
              <a:t/>
            </a:r>
            <a:br>
              <a:rPr lang="en-US" smtClean="0">
                <a:cs typeface="Arial" charset="0"/>
              </a:rPr>
            </a:br>
            <a:r>
              <a:rPr lang="en-US" smtClean="0">
                <a:cs typeface="Arial" charset="0"/>
              </a:rPr>
              <a:t>      </a:t>
            </a:r>
            <a:r>
              <a:rPr lang="el-GR" smtClean="0">
                <a:cs typeface="Arial" charset="0"/>
              </a:rPr>
              <a:t>β</a:t>
            </a:r>
            <a:r>
              <a:rPr lang="en-US" baseline="-25000" smtClean="0">
                <a:cs typeface="Arial" charset="0"/>
              </a:rPr>
              <a:t>2</a:t>
            </a:r>
            <a:r>
              <a:rPr lang="en-US" smtClean="0">
                <a:cs typeface="Arial" charset="0"/>
              </a:rPr>
              <a:t> is the year to year increase not </a:t>
            </a:r>
            <a:br>
              <a:rPr lang="en-US" smtClean="0">
                <a:cs typeface="Arial" charset="0"/>
              </a:rPr>
            </a:br>
            <a:r>
              <a:rPr lang="en-US" smtClean="0">
                <a:cs typeface="Arial" charset="0"/>
              </a:rPr>
              <a:t>      explained by anything else.</a:t>
            </a:r>
            <a:endParaRPr lang="el-GR" smtClean="0">
              <a:cs typeface="Arial" charset="0"/>
            </a:endParaRPr>
          </a:p>
          <a:p>
            <a:pPr eaLnBrk="1" hangingPunct="1"/>
            <a:r>
              <a:rPr lang="en-US" smtClean="0"/>
              <a:t>log y = </a:t>
            </a:r>
            <a:r>
              <a:rPr lang="el-GR" smtClean="0">
                <a:cs typeface="Arial" charset="0"/>
              </a:rPr>
              <a:t>α</a:t>
            </a:r>
            <a:r>
              <a:rPr lang="en-US" smtClean="0">
                <a:cs typeface="Arial" charset="0"/>
              </a:rPr>
              <a:t> + </a:t>
            </a:r>
            <a:r>
              <a:rPr lang="el-GR" smtClean="0">
                <a:cs typeface="Arial" charset="0"/>
              </a:rPr>
              <a:t>β</a:t>
            </a:r>
            <a:r>
              <a:rPr lang="en-US" baseline="-25000" smtClean="0">
                <a:cs typeface="Arial" charset="0"/>
              </a:rPr>
              <a:t>1</a:t>
            </a:r>
            <a:r>
              <a:rPr lang="en-US" smtClean="0">
                <a:cs typeface="Arial" charset="0"/>
              </a:rPr>
              <a:t>log x + </a:t>
            </a:r>
            <a:r>
              <a:rPr lang="el-GR" smtClean="0">
                <a:cs typeface="Arial" charset="0"/>
              </a:rPr>
              <a:t>β</a:t>
            </a:r>
            <a:r>
              <a:rPr lang="en-US" baseline="-25000" smtClean="0">
                <a:cs typeface="Arial" charset="0"/>
              </a:rPr>
              <a:t>2</a:t>
            </a:r>
            <a:r>
              <a:rPr lang="en-US" smtClean="0">
                <a:cs typeface="Arial" charset="0"/>
              </a:rPr>
              <a:t>t + </a:t>
            </a:r>
            <a:r>
              <a:rPr lang="el-GR" smtClean="0">
                <a:cs typeface="Arial" charset="0"/>
              </a:rPr>
              <a:t>ε</a:t>
            </a:r>
            <a:r>
              <a:rPr lang="en-US" smtClean="0">
                <a:cs typeface="Arial" charset="0"/>
              </a:rPr>
              <a:t/>
            </a:r>
            <a:br>
              <a:rPr lang="en-US" smtClean="0">
                <a:cs typeface="Arial" charset="0"/>
              </a:rPr>
            </a:br>
            <a:r>
              <a:rPr lang="en-US" smtClean="0">
                <a:cs typeface="Arial" charset="0"/>
              </a:rPr>
              <a:t>      (not log t, just t)</a:t>
            </a:r>
            <a:br>
              <a:rPr lang="en-US" smtClean="0">
                <a:cs typeface="Arial" charset="0"/>
              </a:rPr>
            </a:br>
            <a:r>
              <a:rPr lang="en-US" smtClean="0">
                <a:cs typeface="Arial" charset="0"/>
              </a:rPr>
              <a:t>      100</a:t>
            </a:r>
            <a:r>
              <a:rPr lang="el-GR" smtClean="0">
                <a:cs typeface="Arial" charset="0"/>
              </a:rPr>
              <a:t>β</a:t>
            </a:r>
            <a:r>
              <a:rPr lang="en-US" baseline="-25000" smtClean="0">
                <a:cs typeface="Arial" charset="0"/>
              </a:rPr>
              <a:t>2</a:t>
            </a:r>
            <a:r>
              <a:rPr lang="en-US" smtClean="0">
                <a:cs typeface="Arial" charset="0"/>
              </a:rPr>
              <a:t> is the year to year </a:t>
            </a:r>
            <a:br>
              <a:rPr lang="en-US" smtClean="0">
                <a:cs typeface="Arial" charset="0"/>
              </a:rPr>
            </a:br>
            <a:r>
              <a:rPr lang="en-US" smtClean="0">
                <a:cs typeface="Arial" charset="0"/>
              </a:rPr>
              <a:t>      </a:t>
            </a:r>
            <a:r>
              <a:rPr lang="en-US" b="1" smtClean="0">
                <a:solidFill>
                  <a:srgbClr val="FF0000"/>
                </a:solidFill>
                <a:cs typeface="Arial" charset="0"/>
              </a:rPr>
              <a:t>% increase</a:t>
            </a:r>
            <a:r>
              <a:rPr lang="en-US" smtClean="0">
                <a:cs typeface="Arial" charset="0"/>
              </a:rPr>
              <a:t/>
            </a:r>
            <a:br>
              <a:rPr lang="en-US" smtClean="0">
                <a:cs typeface="Arial" charset="0"/>
              </a:rPr>
            </a:br>
            <a:r>
              <a:rPr lang="en-US" smtClean="0">
                <a:cs typeface="Arial" charset="0"/>
              </a:rPr>
              <a:t>      not explained by anything else.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mtClean="0"/>
              <a:t>Time Trend in Multiple Regression</a:t>
            </a:r>
          </a:p>
        </p:txBody>
      </p:sp>
      <p:graphicFrame>
        <p:nvGraphicFramePr>
          <p:cNvPr id="9218" name="Object 5"/>
          <p:cNvGraphicFramePr>
            <a:graphicFrameLocks noChangeAspect="1"/>
          </p:cNvGraphicFramePr>
          <p:nvPr>
            <p:extLst>
              <p:ext uri="{D42A27DB-BD31-4B8C-83A1-F6EECF244321}">
                <p14:modId xmlns:p14="http://schemas.microsoft.com/office/powerpoint/2010/main" val="3408604121"/>
              </p:ext>
            </p:extLst>
          </p:nvPr>
        </p:nvGraphicFramePr>
        <p:xfrm>
          <a:off x="3886200" y="1447800"/>
          <a:ext cx="5105400" cy="4389438"/>
        </p:xfrm>
        <a:graphic>
          <a:graphicData uri="http://schemas.openxmlformats.org/presentationml/2006/ole">
            <mc:AlternateContent xmlns:mc="http://schemas.openxmlformats.org/markup-compatibility/2006">
              <mc:Choice xmlns:v="urn:schemas-microsoft-com:vml" Requires="v">
                <p:oleObj spid="_x0000_s9243" name="Bitmap Image" r:id="rId4" imgW="3666667" imgH="3153215" progId="PBrush">
                  <p:embed/>
                </p:oleObj>
              </mc:Choice>
              <mc:Fallback>
                <p:oleObj name="Bitmap Image" r:id="rId4" imgW="3666667" imgH="3153215" progId="PBrush">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447800"/>
                        <a:ext cx="5105400" cy="438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0" name="Line 6"/>
          <p:cNvSpPr>
            <a:spLocks noChangeShapeType="1"/>
          </p:cNvSpPr>
          <p:nvPr/>
        </p:nvSpPr>
        <p:spPr bwMode="auto">
          <a:xfrm>
            <a:off x="2438400" y="4876800"/>
            <a:ext cx="1371600" cy="0"/>
          </a:xfrm>
          <a:prstGeom prst="line">
            <a:avLst/>
          </a:prstGeom>
          <a:noFill/>
          <a:ln w="38100">
            <a:solidFill>
              <a:srgbClr val="FF0000"/>
            </a:solidFill>
            <a:round/>
            <a:headEnd/>
            <a:tailEnd type="triangle" w="med" len="med"/>
          </a:ln>
        </p:spPr>
        <p:txBody>
          <a:bodyPr/>
          <a:lstStyle/>
          <a:p>
            <a:endParaRPr lang="en-US"/>
          </a:p>
        </p:txBody>
      </p:sp>
      <p:sp>
        <p:nvSpPr>
          <p:cNvPr id="9221" name="Text Box 7"/>
          <p:cNvSpPr txBox="1">
            <a:spLocks noChangeArrowheads="1"/>
          </p:cNvSpPr>
          <p:nvPr/>
        </p:nvSpPr>
        <p:spPr bwMode="auto">
          <a:xfrm>
            <a:off x="304800" y="1981200"/>
            <a:ext cx="3505200" cy="2301875"/>
          </a:xfrm>
          <a:prstGeom prst="rect">
            <a:avLst/>
          </a:prstGeom>
          <a:noFill/>
          <a:ln w="12700">
            <a:solidFill>
              <a:schemeClr val="tx1"/>
            </a:solidFill>
            <a:miter lim="800000"/>
            <a:headEnd/>
            <a:tailEnd/>
          </a:ln>
        </p:spPr>
        <p:txBody>
          <a:bodyPr>
            <a:spAutoFit/>
          </a:bodyPr>
          <a:lstStyle/>
          <a:p>
            <a:pPr>
              <a:spcBef>
                <a:spcPct val="50000"/>
              </a:spcBef>
            </a:pPr>
            <a:r>
              <a:rPr lang="en-US"/>
              <a:t>After accounting for Income, the price and the price of new cars, per capita gasoline consumption falls by 1.25% per year.  I.e., if </a:t>
            </a:r>
            <a:r>
              <a:rPr lang="en-US" smtClean="0"/>
              <a:t>income </a:t>
            </a:r>
            <a:r>
              <a:rPr lang="en-US"/>
              <a:t>and the prices were unchanged, consumption would fall by 1.25%.  Probably the effect of improved fuel efficiency</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idx="4294967295"/>
          </p:nvPr>
        </p:nvSpPr>
        <p:spPr>
          <a:xfrm>
            <a:off x="990600" y="301625"/>
            <a:ext cx="8153400" cy="1298575"/>
          </a:xfrm>
        </p:spPr>
        <p:txBody>
          <a:bodyPr/>
          <a:lstStyle/>
          <a:p>
            <a:pPr eaLnBrk="1" hangingPunct="1"/>
            <a:r>
              <a:rPr lang="en-US" smtClean="0"/>
              <a:t>A Quadratic Income vs. Age Regression</a:t>
            </a:r>
          </a:p>
        </p:txBody>
      </p:sp>
      <p:sp>
        <p:nvSpPr>
          <p:cNvPr id="130051" name="Text Box 3"/>
          <p:cNvSpPr txBox="1">
            <a:spLocks noChangeArrowheads="1"/>
          </p:cNvSpPr>
          <p:nvPr/>
        </p:nvSpPr>
        <p:spPr bwMode="auto">
          <a:xfrm>
            <a:off x="1371600" y="1676400"/>
            <a:ext cx="7010400" cy="4248150"/>
          </a:xfrm>
          <a:prstGeom prst="rect">
            <a:avLst/>
          </a:prstGeom>
          <a:noFill/>
          <a:ln w="9525">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LHS=HHNINC   Mean                 =   .3520836     |</a:t>
            </a:r>
          </a:p>
          <a:p>
            <a:r>
              <a:rPr lang="en-US" sz="1600" b="1">
                <a:latin typeface="Courier New" pitchFamily="49" charset="0"/>
              </a:rPr>
              <a:t>|              Standard deviation   =   .1769083     |</a:t>
            </a:r>
          </a:p>
          <a:p>
            <a:r>
              <a:rPr lang="en-US" sz="1600" b="1">
                <a:latin typeface="Courier New" pitchFamily="49" charset="0"/>
              </a:rPr>
              <a:t>| Model size   Parameters           =          3     |</a:t>
            </a:r>
          </a:p>
          <a:p>
            <a:r>
              <a:rPr lang="en-US" sz="1600" b="1">
                <a:latin typeface="Courier New" pitchFamily="49" charset="0"/>
              </a:rPr>
              <a:t>|              Degrees of freedom   =      27323     |</a:t>
            </a:r>
          </a:p>
          <a:p>
            <a:r>
              <a:rPr lang="en-US" sz="1600" b="1">
                <a:latin typeface="Courier New" pitchFamily="49" charset="0"/>
              </a:rPr>
              <a:t>| Residuals    Sum of squares       =   794.9667     |</a:t>
            </a:r>
          </a:p>
          <a:p>
            <a:r>
              <a:rPr lang="en-US" sz="1600" b="1">
                <a:latin typeface="Courier New" pitchFamily="49" charset="0"/>
              </a:rPr>
              <a:t>|              Standard error of e  =   .1705730     |</a:t>
            </a:r>
          </a:p>
          <a:p>
            <a:r>
              <a:rPr lang="en-US" sz="1600" b="1">
                <a:latin typeface="Courier New" pitchFamily="49" charset="0"/>
              </a:rPr>
              <a:t>| Fit          R-squared            =   .7040754E-01 |</a:t>
            </a:r>
          </a:p>
          <a:p>
            <a:r>
              <a:rPr lang="en-US" sz="1600" b="1">
                <a:latin typeface="Courier New" pitchFamily="49" charset="0"/>
              </a:rPr>
              <a:t>+----------------------------------------------------+</a:t>
            </a:r>
          </a:p>
          <a:p>
            <a:r>
              <a:rPr lang="en-US" sz="1600" b="1">
                <a:latin typeface="Courier New" pitchFamily="49" charset="0"/>
              </a:rPr>
              <a:t>+--------+--------------+--+--------+</a:t>
            </a:r>
          </a:p>
          <a:p>
            <a:r>
              <a:rPr lang="en-US" sz="1600" b="1">
                <a:latin typeface="Courier New" pitchFamily="49" charset="0"/>
              </a:rPr>
              <a:t>|Variable| Coefficient  |  Mean of X|</a:t>
            </a:r>
          </a:p>
          <a:p>
            <a:r>
              <a:rPr lang="en-US" sz="1600" b="1">
                <a:latin typeface="Courier New" pitchFamily="49" charset="0"/>
              </a:rPr>
              <a:t>+--------+--------------+-----------+</a:t>
            </a:r>
          </a:p>
          <a:p>
            <a:r>
              <a:rPr lang="en-US" sz="1600" b="1">
                <a:latin typeface="Courier New" pitchFamily="49" charset="0"/>
              </a:rPr>
              <a:t> Constant| -.39266196 </a:t>
            </a:r>
          </a:p>
          <a:p>
            <a:r>
              <a:rPr lang="en-US" sz="1600" b="1">
                <a:latin typeface="Courier New" pitchFamily="49" charset="0"/>
              </a:rPr>
              <a:t> AGE     |  .02458140     43.5256898</a:t>
            </a:r>
          </a:p>
          <a:p>
            <a:r>
              <a:rPr lang="en-US" sz="1600" b="1">
                <a:latin typeface="Courier New" pitchFamily="49" charset="0"/>
              </a:rPr>
              <a:t> AGESQ   | -.00027237     2022.85549</a:t>
            </a:r>
          </a:p>
          <a:p>
            <a:r>
              <a:rPr lang="en-US" sz="1600" b="1">
                <a:latin typeface="Courier New" pitchFamily="49" charset="0"/>
              </a:rPr>
              <a:t> EDUC    |  .01994416     11.3206310</a:t>
            </a:r>
          </a:p>
          <a:p>
            <a:r>
              <a:rPr lang="en-US" sz="1600" b="1">
                <a:latin typeface="Courier New" pitchFamily="49" charset="0"/>
              </a:rPr>
              <a:t>+--------+--------------+-----------+</a:t>
            </a:r>
          </a:p>
        </p:txBody>
      </p:sp>
      <p:sp>
        <p:nvSpPr>
          <p:cNvPr id="130053" name="Text Box 7"/>
          <p:cNvSpPr txBox="1">
            <a:spLocks noChangeArrowheads="1"/>
          </p:cNvSpPr>
          <p:nvPr/>
        </p:nvSpPr>
        <p:spPr bwMode="auto">
          <a:xfrm>
            <a:off x="6172200" y="4343400"/>
            <a:ext cx="2590800" cy="1203325"/>
          </a:xfrm>
          <a:prstGeom prst="rect">
            <a:avLst/>
          </a:prstGeom>
          <a:noFill/>
          <a:ln w="12700">
            <a:solidFill>
              <a:schemeClr val="tx1"/>
            </a:solidFill>
            <a:miter lim="800000"/>
            <a:headEnd/>
            <a:tailEnd/>
          </a:ln>
        </p:spPr>
        <p:txBody>
          <a:bodyPr>
            <a:spAutoFit/>
          </a:bodyPr>
          <a:lstStyle/>
          <a:p>
            <a:pPr>
              <a:spcBef>
                <a:spcPct val="50000"/>
              </a:spcBef>
            </a:pPr>
            <a:r>
              <a:rPr lang="en-US"/>
              <a:t>Note the coefficient on Age squared is negative.  Age ranges from 25 to 65.</a:t>
            </a:r>
          </a:p>
        </p:txBody>
      </p:sp>
    </p:spTree>
    <p:extLst>
      <p:ext uri="{BB962C8B-B14F-4D97-AF65-F5344CB8AC3E}">
        <p14:creationId xmlns:p14="http://schemas.microsoft.com/office/powerpoint/2010/main" val="7822293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a:xfrm>
            <a:off x="1524000" y="685800"/>
            <a:ext cx="7010400" cy="685800"/>
          </a:xfrm>
        </p:spPr>
        <p:txBody>
          <a:bodyPr/>
          <a:lstStyle/>
          <a:p>
            <a:pPr eaLnBrk="1" hangingPunct="1"/>
            <a:r>
              <a:rPr lang="en-US" dirty="0" smtClean="0"/>
              <a:t>Implied By The Model</a:t>
            </a:r>
          </a:p>
        </p:txBody>
      </p:sp>
      <p:pic>
        <p:nvPicPr>
          <p:cNvPr id="132099"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bwMode="auto">
          <a:xfrm>
            <a:off x="1295400" y="1371600"/>
            <a:ext cx="7010400" cy="4032250"/>
          </a:xfrm>
          <a:prstGeom prst="rect">
            <a:avLst/>
          </a:prstGeom>
          <a:noFill/>
          <a:ln w="9525">
            <a:noFill/>
            <a:miter lim="800000"/>
            <a:headEnd/>
            <a:tailEnd/>
          </a:ln>
        </p:spPr>
      </p:pic>
      <p:sp>
        <p:nvSpPr>
          <p:cNvPr id="2" name="TextBox 1"/>
          <p:cNvSpPr txBox="1"/>
          <p:nvPr/>
        </p:nvSpPr>
        <p:spPr>
          <a:xfrm>
            <a:off x="1219200" y="5525869"/>
            <a:ext cx="7239000" cy="646331"/>
          </a:xfrm>
          <a:prstGeom prst="rect">
            <a:avLst/>
          </a:prstGeom>
          <a:noFill/>
        </p:spPr>
        <p:txBody>
          <a:bodyPr wrap="square" rtlCol="0">
            <a:spAutoFit/>
          </a:bodyPr>
          <a:lstStyle/>
          <a:p>
            <a:r>
              <a:rPr lang="en-US" dirty="0" smtClean="0"/>
              <a:t>Careful: This shows the incomes of people of different ages, not the path of income of a particular person at different ages.</a:t>
            </a:r>
            <a:endParaRPr lang="en-US" dirty="0"/>
          </a:p>
        </p:txBody>
      </p:sp>
    </p:spTree>
    <p:extLst>
      <p:ext uri="{BB962C8B-B14F-4D97-AF65-F5344CB8AC3E}">
        <p14:creationId xmlns:p14="http://schemas.microsoft.com/office/powerpoint/2010/main" val="32059364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Rectangle 4"/>
          <p:cNvSpPr>
            <a:spLocks noGrp="1" noChangeArrowheads="1"/>
          </p:cNvSpPr>
          <p:nvPr>
            <p:ph type="title"/>
          </p:nvPr>
        </p:nvSpPr>
        <p:spPr>
          <a:xfrm>
            <a:off x="1524000" y="533400"/>
            <a:ext cx="7010400" cy="914400"/>
          </a:xfrm>
        </p:spPr>
        <p:txBody>
          <a:bodyPr/>
          <a:lstStyle/>
          <a:p>
            <a:r>
              <a:rPr lang="en-US" sz="3200"/>
              <a:t>Candidate Models for Cost</a:t>
            </a:r>
          </a:p>
        </p:txBody>
      </p:sp>
      <p:sp>
        <p:nvSpPr>
          <p:cNvPr id="228361" name="Text Box 9"/>
          <p:cNvSpPr txBox="1">
            <a:spLocks noChangeArrowheads="1"/>
          </p:cNvSpPr>
          <p:nvPr/>
        </p:nvSpPr>
        <p:spPr bwMode="auto">
          <a:xfrm>
            <a:off x="1839482" y="1528762"/>
            <a:ext cx="57150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t>The quadratic equation is the appropriate model.</a:t>
            </a:r>
          </a:p>
        </p:txBody>
      </p:sp>
      <p:sp>
        <p:nvSpPr>
          <p:cNvPr id="228363" name="Text Box 11"/>
          <p:cNvSpPr txBox="1">
            <a:spLocks noChangeArrowheads="1"/>
          </p:cNvSpPr>
          <p:nvPr/>
        </p:nvSpPr>
        <p:spPr bwMode="auto">
          <a:xfrm>
            <a:off x="2971800" y="2025650"/>
            <a:ext cx="3429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a:t>Logc = a + b1 logq + b2 log</a:t>
            </a:r>
            <a:r>
              <a:rPr lang="en-US" sz="1600" b="1" baseline="30000"/>
              <a:t>2</a:t>
            </a:r>
            <a:r>
              <a:rPr lang="en-US" sz="1600" b="1"/>
              <a:t>q + e</a:t>
            </a:r>
          </a:p>
        </p:txBody>
      </p:sp>
      <p:pic>
        <p:nvPicPr>
          <p:cNvPr id="22836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2438400"/>
            <a:ext cx="7315200" cy="364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6124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485330" y="381000"/>
            <a:ext cx="8229600" cy="1139825"/>
          </a:xfrm>
        </p:spPr>
        <p:txBody>
          <a:bodyPr/>
          <a:lstStyle/>
          <a:p>
            <a:r>
              <a:rPr lang="en-US"/>
              <a:t>A Better Model?</a:t>
            </a:r>
          </a:p>
        </p:txBody>
      </p:sp>
      <p:pic>
        <p:nvPicPr>
          <p:cNvPr id="3635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600200"/>
            <a:ext cx="6172200" cy="4029075"/>
          </a:xfrm>
          <a:prstGeom prst="rect">
            <a:avLst/>
          </a:prstGeom>
          <a:noFill/>
          <a:extLst>
            <a:ext uri="{909E8E84-426E-40DD-AFC4-6F175D3DCCD1}">
              <a14:hiddenFill xmlns:a14="http://schemas.microsoft.com/office/drawing/2010/main">
                <a:solidFill>
                  <a:srgbClr val="FFFFFF"/>
                </a:solidFill>
              </a14:hiddenFill>
            </a:ext>
          </a:extLst>
        </p:spPr>
      </p:pic>
      <p:sp>
        <p:nvSpPr>
          <p:cNvPr id="363524" name="Text Box 4"/>
          <p:cNvSpPr txBox="1">
            <a:spLocks noChangeArrowheads="1"/>
          </p:cNvSpPr>
          <p:nvPr/>
        </p:nvSpPr>
        <p:spPr bwMode="auto">
          <a:xfrm>
            <a:off x="1742630" y="5699919"/>
            <a:ext cx="5715000" cy="37941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Log Cost  =  </a:t>
            </a:r>
            <a:r>
              <a:rPr lang="el-GR">
                <a:cs typeface="Arial" charset="0"/>
              </a:rPr>
              <a:t>α</a:t>
            </a:r>
            <a:r>
              <a:rPr lang="en-US">
                <a:cs typeface="Arial" charset="0"/>
              </a:rPr>
              <a:t> + </a:t>
            </a:r>
            <a:r>
              <a:rPr lang="el-GR">
                <a:cs typeface="Arial" charset="0"/>
              </a:rPr>
              <a:t>β</a:t>
            </a:r>
            <a:r>
              <a:rPr lang="en-US" baseline="-25000">
                <a:cs typeface="Arial" charset="0"/>
              </a:rPr>
              <a:t>1</a:t>
            </a:r>
            <a:r>
              <a:rPr lang="en-US">
                <a:cs typeface="Arial" charset="0"/>
              </a:rPr>
              <a:t> logOutput +  </a:t>
            </a:r>
            <a:r>
              <a:rPr lang="el-GR">
                <a:cs typeface="Arial" charset="0"/>
              </a:rPr>
              <a:t>β</a:t>
            </a:r>
            <a:r>
              <a:rPr lang="en-US" baseline="-25000">
                <a:cs typeface="Arial" charset="0"/>
              </a:rPr>
              <a:t>2</a:t>
            </a:r>
            <a:r>
              <a:rPr lang="en-US">
                <a:cs typeface="Arial" charset="0"/>
              </a:rPr>
              <a:t> [logOutput]</a:t>
            </a:r>
            <a:r>
              <a:rPr lang="en-US" baseline="30000">
                <a:cs typeface="Arial" charset="0"/>
              </a:rPr>
              <a:t>2</a:t>
            </a:r>
            <a:r>
              <a:rPr lang="en-US">
                <a:cs typeface="Arial" charset="0"/>
              </a:rPr>
              <a:t>  +   </a:t>
            </a:r>
            <a:r>
              <a:rPr lang="el-GR">
                <a:cs typeface="Arial" charset="0"/>
              </a:rPr>
              <a:t>ε</a:t>
            </a:r>
            <a:endParaRPr lang="en-US">
              <a:cs typeface="Arial" charset="0"/>
            </a:endParaRPr>
          </a:p>
        </p:txBody>
      </p:sp>
    </p:spTree>
    <p:extLst>
      <p:ext uri="{BB962C8B-B14F-4D97-AF65-F5344CB8AC3E}">
        <p14:creationId xmlns:p14="http://schemas.microsoft.com/office/powerpoint/2010/main" val="19909133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1219200" y="1004570"/>
            <a:ext cx="6324600" cy="5243830"/>
          </a:xfrm>
          <a:prstGeom prst="rect">
            <a:avLst/>
          </a:prstGeom>
        </p:spPr>
      </p:pic>
    </p:spTree>
    <p:extLst>
      <p:ext uri="{BB962C8B-B14F-4D97-AF65-F5344CB8AC3E}">
        <p14:creationId xmlns:p14="http://schemas.microsoft.com/office/powerpoint/2010/main" val="4114648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8195991"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4126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295400" y="609600"/>
            <a:ext cx="7010400" cy="1527175"/>
          </a:xfrm>
        </p:spPr>
        <p:txBody>
          <a:bodyPr/>
          <a:lstStyle/>
          <a:p>
            <a:pPr eaLnBrk="1" hangingPunct="1"/>
            <a:r>
              <a:rPr lang="en-US" smtClean="0"/>
              <a:t>Case Study Using A Regression Model: A Huge Sports Contract</a:t>
            </a:r>
          </a:p>
        </p:txBody>
      </p:sp>
      <p:sp>
        <p:nvSpPr>
          <p:cNvPr id="51203" name="Rectangle 3"/>
          <p:cNvSpPr>
            <a:spLocks noGrp="1" noChangeArrowheads="1"/>
          </p:cNvSpPr>
          <p:nvPr>
            <p:ph idx="1"/>
          </p:nvPr>
        </p:nvSpPr>
        <p:spPr>
          <a:xfrm>
            <a:off x="1143000" y="2209800"/>
            <a:ext cx="7010400" cy="3048000"/>
          </a:xfrm>
        </p:spPr>
        <p:txBody>
          <a:bodyPr/>
          <a:lstStyle/>
          <a:p>
            <a:pPr eaLnBrk="1" hangingPunct="1"/>
            <a:r>
              <a:rPr lang="en-US" sz="2400" smtClean="0"/>
              <a:t>Alex Rodriguez hired by the Texas Rangers for something like $25 million per year in 2000.</a:t>
            </a:r>
          </a:p>
          <a:p>
            <a:pPr eaLnBrk="1" hangingPunct="1"/>
            <a:r>
              <a:rPr lang="en-US" sz="2400" smtClean="0"/>
              <a:t>Costs – the salary plus and minus some fine tuning of the numbers</a:t>
            </a:r>
          </a:p>
          <a:p>
            <a:pPr eaLnBrk="1" hangingPunct="1"/>
            <a:r>
              <a:rPr lang="en-US" sz="2400" smtClean="0"/>
              <a:t>Benefits – more fans in the stands.</a:t>
            </a:r>
          </a:p>
          <a:p>
            <a:pPr eaLnBrk="1" hangingPunct="1"/>
            <a:r>
              <a:rPr lang="en-US" sz="2400" smtClean="0"/>
              <a:t>How to determine if the benefits exceed the costs?  Use a regression model.</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mtClean="0"/>
              <a:t>The Texas Deal for Alex Rodriguez</a:t>
            </a:r>
          </a:p>
        </p:txBody>
      </p:sp>
      <p:sp>
        <p:nvSpPr>
          <p:cNvPr id="43011" name="Rectangle 3"/>
          <p:cNvSpPr>
            <a:spLocks noGrp="1" noChangeArrowheads="1"/>
          </p:cNvSpPr>
          <p:nvPr>
            <p:ph idx="1"/>
          </p:nvPr>
        </p:nvSpPr>
        <p:spPr>
          <a:xfrm>
            <a:off x="685800" y="1905000"/>
            <a:ext cx="7010400" cy="4114800"/>
          </a:xfrm>
        </p:spPr>
        <p:txBody>
          <a:bodyPr/>
          <a:lstStyle/>
          <a:p>
            <a:pPr eaLnBrk="1" hangingPunct="1">
              <a:lnSpc>
                <a:spcPct val="90000"/>
              </a:lnSpc>
            </a:pPr>
            <a:r>
              <a:rPr lang="en-US" altLang="en-US" sz="2000" smtClean="0"/>
              <a:t>2001		Signing Bonus  =  10M</a:t>
            </a:r>
          </a:p>
          <a:p>
            <a:pPr eaLnBrk="1" hangingPunct="1">
              <a:lnSpc>
                <a:spcPct val="90000"/>
              </a:lnSpc>
            </a:pPr>
            <a:r>
              <a:rPr lang="en-US" altLang="en-US" sz="2000" smtClean="0"/>
              <a:t>2001		21</a:t>
            </a:r>
          </a:p>
          <a:p>
            <a:pPr eaLnBrk="1" hangingPunct="1">
              <a:lnSpc>
                <a:spcPct val="90000"/>
              </a:lnSpc>
            </a:pPr>
            <a:r>
              <a:rPr lang="en-US" altLang="en-US" sz="2000" smtClean="0"/>
              <a:t>2002		21</a:t>
            </a:r>
          </a:p>
          <a:p>
            <a:pPr eaLnBrk="1" hangingPunct="1">
              <a:lnSpc>
                <a:spcPct val="90000"/>
              </a:lnSpc>
            </a:pPr>
            <a:r>
              <a:rPr lang="en-US" altLang="en-US" sz="2000" smtClean="0"/>
              <a:t>2003		21</a:t>
            </a:r>
          </a:p>
          <a:p>
            <a:pPr eaLnBrk="1" hangingPunct="1">
              <a:lnSpc>
                <a:spcPct val="90000"/>
              </a:lnSpc>
            </a:pPr>
            <a:r>
              <a:rPr lang="en-US" altLang="en-US" sz="2000" smtClean="0"/>
              <a:t>2004		21</a:t>
            </a:r>
          </a:p>
          <a:p>
            <a:pPr eaLnBrk="1" hangingPunct="1">
              <a:lnSpc>
                <a:spcPct val="90000"/>
              </a:lnSpc>
            </a:pPr>
            <a:r>
              <a:rPr lang="en-US" altLang="en-US" sz="2000" smtClean="0"/>
              <a:t>2005		25</a:t>
            </a:r>
          </a:p>
          <a:p>
            <a:pPr eaLnBrk="1" hangingPunct="1">
              <a:lnSpc>
                <a:spcPct val="90000"/>
              </a:lnSpc>
            </a:pPr>
            <a:r>
              <a:rPr lang="en-US" altLang="en-US" sz="2000" smtClean="0"/>
              <a:t>2006		25</a:t>
            </a:r>
          </a:p>
          <a:p>
            <a:pPr eaLnBrk="1" hangingPunct="1">
              <a:lnSpc>
                <a:spcPct val="90000"/>
              </a:lnSpc>
            </a:pPr>
            <a:r>
              <a:rPr lang="en-US" altLang="en-US" sz="2000" smtClean="0"/>
              <a:t>2007		27</a:t>
            </a:r>
          </a:p>
          <a:p>
            <a:pPr eaLnBrk="1" hangingPunct="1">
              <a:lnSpc>
                <a:spcPct val="90000"/>
              </a:lnSpc>
            </a:pPr>
            <a:r>
              <a:rPr lang="en-US" altLang="en-US" sz="2000" smtClean="0"/>
              <a:t>2008		27</a:t>
            </a:r>
          </a:p>
          <a:p>
            <a:pPr eaLnBrk="1" hangingPunct="1">
              <a:lnSpc>
                <a:spcPct val="90000"/>
              </a:lnSpc>
            </a:pPr>
            <a:r>
              <a:rPr lang="en-US" altLang="en-US" sz="2000" smtClean="0"/>
              <a:t>2009		27</a:t>
            </a:r>
          </a:p>
          <a:p>
            <a:pPr eaLnBrk="1" hangingPunct="1">
              <a:lnSpc>
                <a:spcPct val="90000"/>
              </a:lnSpc>
            </a:pPr>
            <a:r>
              <a:rPr lang="en-US" altLang="en-US" sz="2000" smtClean="0"/>
              <a:t>2010		27</a:t>
            </a:r>
          </a:p>
          <a:p>
            <a:pPr eaLnBrk="1" hangingPunct="1">
              <a:lnSpc>
                <a:spcPct val="90000"/>
              </a:lnSpc>
            </a:pPr>
            <a:r>
              <a:rPr lang="en-US" altLang="en-US" sz="2000" smtClean="0"/>
              <a:t>Total:	$252M  ???</a:t>
            </a:r>
          </a:p>
        </p:txBody>
      </p:sp>
      <p:pic>
        <p:nvPicPr>
          <p:cNvPr id="43012" name="Picture 4" descr="200px-A_Rod_mouthing_of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612900"/>
            <a:ext cx="25400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1814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The Real Deal</a:t>
            </a:r>
          </a:p>
        </p:txBody>
      </p:sp>
      <p:sp>
        <p:nvSpPr>
          <p:cNvPr id="44035" name="Rectangle 3"/>
          <p:cNvSpPr>
            <a:spLocks noGrp="1" noChangeArrowheads="1"/>
          </p:cNvSpPr>
          <p:nvPr>
            <p:ph idx="1"/>
          </p:nvPr>
        </p:nvSpPr>
        <p:spPr/>
        <p:txBody>
          <a:bodyPr/>
          <a:lstStyle/>
          <a:p>
            <a:pPr eaLnBrk="1" hangingPunct="1">
              <a:lnSpc>
                <a:spcPct val="90000"/>
              </a:lnSpc>
            </a:pPr>
            <a:r>
              <a:rPr lang="en-US" altLang="en-US" sz="2000" smtClean="0"/>
              <a:t>Year		Salary		Bonus	Deferred Salary</a:t>
            </a:r>
          </a:p>
          <a:p>
            <a:pPr eaLnBrk="1" hangingPunct="1">
              <a:lnSpc>
                <a:spcPct val="90000"/>
              </a:lnSpc>
            </a:pPr>
            <a:r>
              <a:rPr lang="en-US" altLang="en-US" sz="2000" smtClean="0"/>
              <a:t>2001 	21		2	5 to 2011</a:t>
            </a:r>
          </a:p>
          <a:p>
            <a:pPr eaLnBrk="1" hangingPunct="1">
              <a:lnSpc>
                <a:spcPct val="90000"/>
              </a:lnSpc>
            </a:pPr>
            <a:r>
              <a:rPr lang="en-US" altLang="en-US" sz="2000" smtClean="0"/>
              <a:t>2002		21		2	4 to 2012</a:t>
            </a:r>
          </a:p>
          <a:p>
            <a:pPr eaLnBrk="1" hangingPunct="1">
              <a:lnSpc>
                <a:spcPct val="90000"/>
              </a:lnSpc>
            </a:pPr>
            <a:r>
              <a:rPr lang="en-US" altLang="en-US" sz="2000" smtClean="0"/>
              <a:t>2003		21		2	3 to 2013</a:t>
            </a:r>
          </a:p>
          <a:p>
            <a:pPr eaLnBrk="1" hangingPunct="1">
              <a:lnSpc>
                <a:spcPct val="90000"/>
              </a:lnSpc>
            </a:pPr>
            <a:r>
              <a:rPr lang="en-US" altLang="en-US" sz="2000" smtClean="0"/>
              <a:t>2004		21		2	4 to 2014</a:t>
            </a:r>
          </a:p>
          <a:p>
            <a:pPr eaLnBrk="1" hangingPunct="1">
              <a:lnSpc>
                <a:spcPct val="90000"/>
              </a:lnSpc>
            </a:pPr>
            <a:r>
              <a:rPr lang="en-US" altLang="en-US" sz="2000" smtClean="0"/>
              <a:t>2005		25		2	4 to 2015</a:t>
            </a:r>
          </a:p>
          <a:p>
            <a:pPr eaLnBrk="1" hangingPunct="1">
              <a:lnSpc>
                <a:spcPct val="90000"/>
              </a:lnSpc>
            </a:pPr>
            <a:r>
              <a:rPr lang="en-US" altLang="en-US" sz="2000" smtClean="0"/>
              <a:t>2006		25		 	4 to 2016</a:t>
            </a:r>
          </a:p>
          <a:p>
            <a:pPr eaLnBrk="1" hangingPunct="1">
              <a:lnSpc>
                <a:spcPct val="90000"/>
              </a:lnSpc>
            </a:pPr>
            <a:r>
              <a:rPr lang="en-US" altLang="en-US" sz="2000" smtClean="0"/>
              <a:t>2007		27		 	3 to 2017</a:t>
            </a:r>
          </a:p>
          <a:p>
            <a:pPr eaLnBrk="1" hangingPunct="1">
              <a:lnSpc>
                <a:spcPct val="90000"/>
              </a:lnSpc>
            </a:pPr>
            <a:r>
              <a:rPr lang="en-US" altLang="en-US" sz="2000" smtClean="0"/>
              <a:t>2008		27			3 to 2018</a:t>
            </a:r>
          </a:p>
          <a:p>
            <a:pPr eaLnBrk="1" hangingPunct="1">
              <a:lnSpc>
                <a:spcPct val="90000"/>
              </a:lnSpc>
            </a:pPr>
            <a:r>
              <a:rPr lang="en-US" altLang="en-US" sz="2000" smtClean="0"/>
              <a:t>2009		27			3 to 2019</a:t>
            </a:r>
          </a:p>
          <a:p>
            <a:pPr eaLnBrk="1" hangingPunct="1">
              <a:lnSpc>
                <a:spcPct val="90000"/>
              </a:lnSpc>
            </a:pPr>
            <a:r>
              <a:rPr lang="en-US" altLang="en-US" sz="2000" smtClean="0"/>
              <a:t>2010		27			5 to 2020</a:t>
            </a:r>
          </a:p>
          <a:p>
            <a:pPr eaLnBrk="1" hangingPunct="1">
              <a:lnSpc>
                <a:spcPct val="90000"/>
              </a:lnSpc>
            </a:pPr>
            <a:r>
              <a:rPr lang="en-US" altLang="en-US" sz="2000" smtClean="0"/>
              <a:t>Deferrals accrue interest of 3% per year.</a:t>
            </a:r>
          </a:p>
        </p:txBody>
      </p:sp>
    </p:spTree>
    <p:extLst>
      <p:ext uri="{BB962C8B-B14F-4D97-AF65-F5344CB8AC3E}">
        <p14:creationId xmlns:p14="http://schemas.microsoft.com/office/powerpoint/2010/main" val="13407034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Costs</a:t>
            </a:r>
          </a:p>
        </p:txBody>
      </p:sp>
      <p:sp>
        <p:nvSpPr>
          <p:cNvPr id="45059" name="Rectangle 3"/>
          <p:cNvSpPr>
            <a:spLocks noGrp="1" noChangeArrowheads="1"/>
          </p:cNvSpPr>
          <p:nvPr>
            <p:ph idx="1"/>
          </p:nvPr>
        </p:nvSpPr>
        <p:spPr/>
        <p:txBody>
          <a:bodyPr/>
          <a:lstStyle/>
          <a:p>
            <a:pPr eaLnBrk="1" hangingPunct="1"/>
            <a:r>
              <a:rPr lang="en-US" altLang="en-US" sz="2400" smtClean="0"/>
              <a:t>Insurance:  About 10% of the contract per year</a:t>
            </a:r>
          </a:p>
          <a:p>
            <a:pPr eaLnBrk="1" hangingPunct="1"/>
            <a:r>
              <a:rPr lang="en-US" altLang="en-US" sz="2400" smtClean="0"/>
              <a:t>(Taxes: About 40% of the contract)</a:t>
            </a:r>
          </a:p>
          <a:p>
            <a:pPr eaLnBrk="1" hangingPunct="1"/>
            <a:r>
              <a:rPr lang="en-US" altLang="en-US" sz="2400" smtClean="0"/>
              <a:t>Some additional costs in revenue sharing revenues from the league (anticipated, about 17.5% of marginal benefits – uncertain)</a:t>
            </a:r>
          </a:p>
          <a:p>
            <a:pPr eaLnBrk="1" hangingPunct="1"/>
            <a:r>
              <a:rPr lang="en-US" altLang="en-US" sz="2400" smtClean="0"/>
              <a:t>Interest on deferred salary - $150,000 in first year, well over $1,000,000 in 2010.</a:t>
            </a:r>
          </a:p>
          <a:p>
            <a:pPr eaLnBrk="1" hangingPunct="1"/>
            <a:r>
              <a:rPr lang="en-US" altLang="en-US" sz="2400" smtClean="0"/>
              <a:t>(Reduction) $3M it would cost to have a different shortstop.  (Nomar Garciaparra)</a:t>
            </a:r>
          </a:p>
        </p:txBody>
      </p:sp>
    </p:spTree>
    <p:extLst>
      <p:ext uri="{BB962C8B-B14F-4D97-AF65-F5344CB8AC3E}">
        <p14:creationId xmlns:p14="http://schemas.microsoft.com/office/powerpoint/2010/main" val="14148519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1219200"/>
            <a:ext cx="8229600" cy="530225"/>
          </a:xfrm>
        </p:spPr>
        <p:txBody>
          <a:bodyPr/>
          <a:lstStyle/>
          <a:p>
            <a:pPr eaLnBrk="1" hangingPunct="1"/>
            <a:r>
              <a:rPr lang="en-US" dirty="0" smtClean="0"/>
              <a:t>PDV of the Costs</a:t>
            </a:r>
          </a:p>
        </p:txBody>
      </p:sp>
      <p:sp>
        <p:nvSpPr>
          <p:cNvPr id="52227" name="Rectangle 3"/>
          <p:cNvSpPr>
            <a:spLocks noGrp="1" noChangeArrowheads="1"/>
          </p:cNvSpPr>
          <p:nvPr>
            <p:ph idx="1"/>
          </p:nvPr>
        </p:nvSpPr>
        <p:spPr>
          <a:xfrm>
            <a:off x="1676400" y="2057400"/>
            <a:ext cx="6858000" cy="3311525"/>
          </a:xfrm>
        </p:spPr>
        <p:txBody>
          <a:bodyPr/>
          <a:lstStyle/>
          <a:p>
            <a:pPr eaLnBrk="1" hangingPunct="1"/>
            <a:r>
              <a:rPr lang="en-US" sz="2400" dirty="0" smtClean="0"/>
              <a:t>Using 8% discount factor</a:t>
            </a:r>
          </a:p>
          <a:p>
            <a:pPr eaLnBrk="1" hangingPunct="1"/>
            <a:r>
              <a:rPr lang="en-US" sz="2400" dirty="0" smtClean="0"/>
              <a:t>Accounting for all costs including insurance</a:t>
            </a:r>
          </a:p>
          <a:p>
            <a:pPr eaLnBrk="1" hangingPunct="1"/>
            <a:r>
              <a:rPr lang="en-US" sz="2400" dirty="0" smtClean="0"/>
              <a:t>Roughly $21M to $28M in each year from 2001 to 2010, then the deferred payments from 2010 to 2020</a:t>
            </a:r>
          </a:p>
          <a:p>
            <a:pPr eaLnBrk="1" hangingPunct="1"/>
            <a:r>
              <a:rPr lang="en-US" sz="2400" dirty="0" smtClean="0"/>
              <a:t>Total costs:  About $165 Million in 2001 (Present discounted value)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Benefits</a:t>
            </a:r>
          </a:p>
        </p:txBody>
      </p:sp>
      <p:sp>
        <p:nvSpPr>
          <p:cNvPr id="53251" name="Rectangle 3"/>
          <p:cNvSpPr>
            <a:spLocks noGrp="1" noChangeArrowheads="1"/>
          </p:cNvSpPr>
          <p:nvPr>
            <p:ph idx="1"/>
          </p:nvPr>
        </p:nvSpPr>
        <p:spPr>
          <a:xfrm>
            <a:off x="1600200" y="1828800"/>
            <a:ext cx="6934200" cy="3463925"/>
          </a:xfrm>
        </p:spPr>
        <p:txBody>
          <a:bodyPr/>
          <a:lstStyle/>
          <a:p>
            <a:pPr eaLnBrk="1" hangingPunct="1">
              <a:lnSpc>
                <a:spcPct val="90000"/>
              </a:lnSpc>
            </a:pPr>
            <a:r>
              <a:rPr lang="en-US" sz="2400" b="1" smtClean="0">
                <a:solidFill>
                  <a:srgbClr val="FF0000"/>
                </a:solidFill>
              </a:rPr>
              <a:t>More fans in the seats</a:t>
            </a:r>
          </a:p>
          <a:p>
            <a:pPr lvl="1" eaLnBrk="1" hangingPunct="1">
              <a:lnSpc>
                <a:spcPct val="90000"/>
              </a:lnSpc>
            </a:pPr>
            <a:r>
              <a:rPr lang="en-US" sz="2400" smtClean="0"/>
              <a:t>Gate</a:t>
            </a:r>
          </a:p>
          <a:p>
            <a:pPr lvl="1" eaLnBrk="1" hangingPunct="1">
              <a:lnSpc>
                <a:spcPct val="90000"/>
              </a:lnSpc>
            </a:pPr>
            <a:r>
              <a:rPr lang="en-US" sz="2400" smtClean="0"/>
              <a:t>Parking</a:t>
            </a:r>
          </a:p>
          <a:p>
            <a:pPr lvl="1" eaLnBrk="1" hangingPunct="1">
              <a:lnSpc>
                <a:spcPct val="90000"/>
              </a:lnSpc>
            </a:pPr>
            <a:r>
              <a:rPr lang="en-US" sz="2400" smtClean="0"/>
              <a:t>Merchandise</a:t>
            </a:r>
          </a:p>
          <a:p>
            <a:pPr eaLnBrk="1" hangingPunct="1">
              <a:lnSpc>
                <a:spcPct val="90000"/>
              </a:lnSpc>
            </a:pPr>
            <a:r>
              <a:rPr lang="en-US" sz="2400" smtClean="0"/>
              <a:t>Increased chance at playoffs and world series</a:t>
            </a:r>
          </a:p>
          <a:p>
            <a:pPr eaLnBrk="1" hangingPunct="1">
              <a:lnSpc>
                <a:spcPct val="90000"/>
              </a:lnSpc>
            </a:pPr>
            <a:r>
              <a:rPr lang="en-US" sz="2400" smtClean="0"/>
              <a:t>Sponsorships</a:t>
            </a:r>
          </a:p>
          <a:p>
            <a:pPr eaLnBrk="1" hangingPunct="1">
              <a:lnSpc>
                <a:spcPct val="90000"/>
              </a:lnSpc>
            </a:pPr>
            <a:r>
              <a:rPr lang="en-US" sz="2400" smtClean="0"/>
              <a:t>(Loss to revenue sharing)</a:t>
            </a:r>
          </a:p>
          <a:p>
            <a:pPr eaLnBrk="1" hangingPunct="1">
              <a:lnSpc>
                <a:spcPct val="90000"/>
              </a:lnSpc>
            </a:pPr>
            <a:r>
              <a:rPr lang="en-US" sz="2400" smtClean="0"/>
              <a:t>Franchise value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How Many New Fans?</a:t>
            </a:r>
          </a:p>
        </p:txBody>
      </p:sp>
      <p:sp>
        <p:nvSpPr>
          <p:cNvPr id="54275" name="Rectangle 3"/>
          <p:cNvSpPr>
            <a:spLocks noGrp="1" noChangeArrowheads="1"/>
          </p:cNvSpPr>
          <p:nvPr>
            <p:ph idx="1"/>
          </p:nvPr>
        </p:nvSpPr>
        <p:spPr>
          <a:xfrm>
            <a:off x="1447800" y="2057400"/>
            <a:ext cx="7010400" cy="3352800"/>
          </a:xfrm>
        </p:spPr>
        <p:txBody>
          <a:bodyPr/>
          <a:lstStyle/>
          <a:p>
            <a:pPr eaLnBrk="1" hangingPunct="1"/>
            <a:r>
              <a:rPr lang="en-US" smtClean="0"/>
              <a:t>Projected 8 more wins per year.</a:t>
            </a:r>
          </a:p>
          <a:p>
            <a:pPr eaLnBrk="1" hangingPunct="1"/>
            <a:r>
              <a:rPr lang="en-US" smtClean="0"/>
              <a:t>What is the relationship between wins and attendance?</a:t>
            </a:r>
          </a:p>
          <a:p>
            <a:pPr lvl="1" eaLnBrk="1" hangingPunct="1"/>
            <a:r>
              <a:rPr lang="en-US" smtClean="0"/>
              <a:t>Not known precisely</a:t>
            </a:r>
          </a:p>
          <a:p>
            <a:pPr lvl="1" eaLnBrk="1" hangingPunct="1"/>
            <a:r>
              <a:rPr lang="en-US" smtClean="0"/>
              <a:t>Many empirical studies (The </a:t>
            </a:r>
            <a:r>
              <a:rPr lang="en-US" i="1" smtClean="0"/>
              <a:t>Journal of Sports Economics</a:t>
            </a:r>
            <a:r>
              <a:rPr lang="en-US" smtClean="0"/>
              <a:t>)</a:t>
            </a:r>
          </a:p>
          <a:p>
            <a:pPr lvl="1" eaLnBrk="1" hangingPunct="1"/>
            <a:r>
              <a:rPr lang="en-US" smtClean="0"/>
              <a:t>Use a regression model to find out.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530225"/>
          </a:xfrm>
        </p:spPr>
        <p:txBody>
          <a:bodyPr/>
          <a:lstStyle/>
          <a:p>
            <a:r>
              <a:rPr lang="en-US" dirty="0" smtClean="0"/>
              <a:t>Baseball Data</a:t>
            </a:r>
            <a:endParaRPr lang="en-US" dirty="0"/>
          </a:p>
        </p:txBody>
      </p:sp>
      <p:sp>
        <p:nvSpPr>
          <p:cNvPr id="3" name="Content Placeholder 2"/>
          <p:cNvSpPr>
            <a:spLocks noGrp="1"/>
          </p:cNvSpPr>
          <p:nvPr>
            <p:ph idx="1"/>
          </p:nvPr>
        </p:nvSpPr>
        <p:spPr>
          <a:xfrm>
            <a:off x="1524000" y="1828800"/>
            <a:ext cx="6781800" cy="3505200"/>
          </a:xfrm>
        </p:spPr>
        <p:txBody>
          <a:bodyPr/>
          <a:lstStyle/>
          <a:p>
            <a:r>
              <a:rPr lang="en-US" sz="2000" smtClean="0"/>
              <a:t>31 teams, 17 years (fewer years for 6 teams)</a:t>
            </a:r>
          </a:p>
          <a:p>
            <a:r>
              <a:rPr lang="en-US" sz="2000" smtClean="0"/>
              <a:t>Winning percentage:  Wins = 162 * percentage</a:t>
            </a:r>
          </a:p>
          <a:p>
            <a:r>
              <a:rPr lang="en-US" sz="2000" smtClean="0"/>
              <a:t>Rank</a:t>
            </a:r>
          </a:p>
          <a:p>
            <a:r>
              <a:rPr lang="en-US" sz="2000" smtClean="0"/>
              <a:t>Average attendance.  Attendance = 81*Average</a:t>
            </a:r>
          </a:p>
          <a:p>
            <a:r>
              <a:rPr lang="en-US" sz="2000" smtClean="0"/>
              <a:t>Average team salary</a:t>
            </a:r>
          </a:p>
          <a:p>
            <a:r>
              <a:rPr lang="en-US" sz="2000" smtClean="0"/>
              <a:t>Number of all stars</a:t>
            </a:r>
          </a:p>
          <a:p>
            <a:r>
              <a:rPr lang="en-US" sz="2000" smtClean="0"/>
              <a:t>Manager years of experience</a:t>
            </a:r>
          </a:p>
          <a:p>
            <a:r>
              <a:rPr lang="en-US" sz="2000" smtClean="0"/>
              <a:t>Percent of team that is rookies</a:t>
            </a:r>
          </a:p>
          <a:p>
            <a:r>
              <a:rPr lang="en-US" sz="2000" smtClean="0"/>
              <a:t>Lineup changes</a:t>
            </a:r>
          </a:p>
          <a:p>
            <a:r>
              <a:rPr lang="en-US" sz="2000" smtClean="0"/>
              <a:t>Mean player experience</a:t>
            </a:r>
          </a:p>
          <a:p>
            <a:r>
              <a:rPr lang="en-US" sz="2000" smtClean="0"/>
              <a:t>Dummy variable for change in manager</a:t>
            </a:r>
            <a:endParaRPr lang="en-US" sz="2000"/>
          </a:p>
        </p:txBody>
      </p:sp>
    </p:spTree>
    <p:extLst>
      <p:ext uri="{BB962C8B-B14F-4D97-AF65-F5344CB8AC3E}">
        <p14:creationId xmlns:p14="http://schemas.microsoft.com/office/powerpoint/2010/main" val="18668353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447801"/>
            <a:ext cx="8229600" cy="304800"/>
          </a:xfrm>
        </p:spPr>
        <p:txBody>
          <a:bodyPr/>
          <a:lstStyle/>
          <a:p>
            <a:r>
              <a:rPr lang="en-US" smtClean="0"/>
              <a:t>Baseball Data </a:t>
            </a:r>
            <a:br>
              <a:rPr lang="en-US" smtClean="0"/>
            </a:br>
            <a:r>
              <a:rPr lang="en-US" smtClean="0"/>
              <a:t>(Panel Data – 31 Teams, 17 Years)</a:t>
            </a:r>
            <a:endParaRPr lang="en-US"/>
          </a:p>
        </p:txBody>
      </p:sp>
      <p:pic>
        <p:nvPicPr>
          <p:cNvPr id="199682" name="Picture 2"/>
          <p:cNvPicPr>
            <a:picLocks noChangeAspect="1" noChangeArrowheads="1"/>
          </p:cNvPicPr>
          <p:nvPr/>
        </p:nvPicPr>
        <p:blipFill>
          <a:blip r:embed="rId2" cstate="print"/>
          <a:srcRect/>
          <a:stretch>
            <a:fillRect/>
          </a:stretch>
        </p:blipFill>
        <p:spPr bwMode="auto">
          <a:xfrm>
            <a:off x="762000" y="1815453"/>
            <a:ext cx="7981950" cy="4356747"/>
          </a:xfrm>
          <a:prstGeom prst="rect">
            <a:avLst/>
          </a:prstGeom>
          <a:noFill/>
          <a:ln w="9525">
            <a:noFill/>
            <a:miter lim="800000"/>
            <a:headEnd/>
            <a:tailEnd/>
          </a:ln>
          <a:effectLst/>
        </p:spPr>
      </p:pic>
    </p:spTree>
    <p:extLst>
      <p:ext uri="{BB962C8B-B14F-4D97-AF65-F5344CB8AC3E}">
        <p14:creationId xmlns:p14="http://schemas.microsoft.com/office/powerpoint/2010/main" val="15099090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A Regression Model</a:t>
            </a:r>
          </a:p>
        </p:txBody>
      </p:sp>
      <p:graphicFrame>
        <p:nvGraphicFramePr>
          <p:cNvPr id="5" name="Object 4"/>
          <p:cNvGraphicFramePr>
            <a:graphicFrameLocks noChangeAspect="1"/>
          </p:cNvGraphicFramePr>
          <p:nvPr>
            <p:extLst>
              <p:ext uri="{D42A27DB-BD31-4B8C-83A1-F6EECF244321}">
                <p14:modId xmlns:p14="http://schemas.microsoft.com/office/powerpoint/2010/main" val="2423944543"/>
              </p:ext>
            </p:extLst>
          </p:nvPr>
        </p:nvGraphicFramePr>
        <p:xfrm>
          <a:off x="934648" y="2209800"/>
          <a:ext cx="7460052" cy="2601913"/>
        </p:xfrm>
        <a:graphic>
          <a:graphicData uri="http://schemas.openxmlformats.org/presentationml/2006/ole">
            <mc:AlternateContent xmlns:mc="http://schemas.openxmlformats.org/markup-compatibility/2006">
              <mc:Choice xmlns:v="urn:schemas-microsoft-com:vml" Requires="v">
                <p:oleObj spid="_x0000_s11290" name="Equation" r:id="rId4" imgW="3606800" imgH="1257300" progId="Equation.DSMT4">
                  <p:embed/>
                </p:oleObj>
              </mc:Choice>
              <mc:Fallback>
                <p:oleObj name="Equation" r:id="rId4" imgW="3606800" imgH="12573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648" y="2209800"/>
                        <a:ext cx="7460052" cy="2601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825319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1143000"/>
            <a:ext cx="6872287" cy="5036934"/>
          </a:xfrm>
          <a:prstGeom prst="rect">
            <a:avLst/>
          </a:prstGeom>
        </p:spPr>
      </p:pic>
    </p:spTree>
    <p:extLst>
      <p:ext uri="{BB962C8B-B14F-4D97-AF65-F5344CB8AC3E}">
        <p14:creationId xmlns:p14="http://schemas.microsoft.com/office/powerpoint/2010/main" val="1421849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010400" cy="1028700"/>
          </a:xfrm>
        </p:spPr>
        <p:txBody>
          <a:bodyPr/>
          <a:lstStyle/>
          <a:p>
            <a:r>
              <a:rPr lang="en-US" smtClean="0"/>
              <a:t>A Dynamic Equation</a:t>
            </a:r>
            <a:br>
              <a:rPr lang="en-US" smtClean="0"/>
            </a:br>
            <a:r>
              <a:rPr lang="en-US" smtClean="0"/>
              <a:t>y(this year) = f[y(last year)…]</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998332526"/>
              </p:ext>
            </p:extLst>
          </p:nvPr>
        </p:nvGraphicFramePr>
        <p:xfrm>
          <a:off x="1066800" y="1981200"/>
          <a:ext cx="7416801" cy="4287453"/>
        </p:xfrm>
        <a:graphic>
          <a:graphicData uri="http://schemas.openxmlformats.org/presentationml/2006/ole">
            <mc:AlternateContent xmlns:mc="http://schemas.openxmlformats.org/markup-compatibility/2006">
              <mc:Choice xmlns:v="urn:schemas-microsoft-com:vml" Requires="v">
                <p:oleObj spid="_x0000_s10267" name="Equation" r:id="rId3" imgW="4635500" imgH="2679700" progId="Equation.DSMT4">
                  <p:embed/>
                </p:oleObj>
              </mc:Choice>
              <mc:Fallback>
                <p:oleObj name="Equation" r:id="rId3" imgW="4635500" imgH="26797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7416801" cy="42874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181502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87351506"/>
              </p:ext>
            </p:extLst>
          </p:nvPr>
        </p:nvGraphicFramePr>
        <p:xfrm>
          <a:off x="390525" y="2057400"/>
          <a:ext cx="5630863" cy="2895600"/>
        </p:xfrm>
        <a:graphic>
          <a:graphicData uri="http://schemas.openxmlformats.org/presentationml/2006/ole">
            <mc:AlternateContent xmlns:mc="http://schemas.openxmlformats.org/markup-compatibility/2006">
              <mc:Choice xmlns:v="urn:schemas-microsoft-com:vml" Requires="v">
                <p:oleObj spid="_x0000_s15373" name="Equation" r:id="rId3" imgW="3504960" imgH="1803240" progId="Equation.DSMT4">
                  <p:embed/>
                </p:oleObj>
              </mc:Choice>
              <mc:Fallback>
                <p:oleObj name="Equation" r:id="rId3" imgW="3504960" imgH="1803240" progId="Equation.DSMT4">
                  <p:embed/>
                  <p:pic>
                    <p:nvPicPr>
                      <p:cNvPr id="0" name=""/>
                      <p:cNvPicPr>
                        <a:picLocks noChangeAspect="1" noChangeArrowheads="1"/>
                      </p:cNvPicPr>
                      <p:nvPr/>
                    </p:nvPicPr>
                    <p:blipFill>
                      <a:blip r:embed="rId4"/>
                      <a:srcRect/>
                      <a:stretch>
                        <a:fillRect/>
                      </a:stretch>
                    </p:blipFill>
                    <p:spPr bwMode="auto">
                      <a:xfrm>
                        <a:off x="390525" y="2057400"/>
                        <a:ext cx="5630863" cy="289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037200"/>
            <a:ext cx="2828925" cy="537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206925" y="1265500"/>
            <a:ext cx="914400" cy="5029200"/>
          </a:xfrm>
          <a:prstGeom prst="rect">
            <a:avLst/>
          </a:prstGeom>
          <a:solidFill>
            <a:srgbClr val="99CC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381000" y="2362200"/>
            <a:ext cx="2438400" cy="457200"/>
          </a:xfrm>
          <a:prstGeom prst="rect">
            <a:avLst/>
          </a:prstGeom>
          <a:solidFill>
            <a:srgbClr val="99CC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971982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816" y="1066800"/>
            <a:ext cx="8362950" cy="515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6120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66800"/>
            <a:ext cx="3438525" cy="536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5867400" y="1265500"/>
            <a:ext cx="914400" cy="1782500"/>
          </a:xfrm>
          <a:prstGeom prst="rect">
            <a:avLst/>
          </a:prstGeom>
          <a:solidFill>
            <a:srgbClr val="99CC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5867400" y="3041250"/>
            <a:ext cx="914400" cy="3283350"/>
          </a:xfrm>
          <a:prstGeom prst="rect">
            <a:avLst/>
          </a:prstGeom>
          <a:solidFill>
            <a:srgbClr val="00B0F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aphicFrame>
        <p:nvGraphicFramePr>
          <p:cNvPr id="5" name="Object 4"/>
          <p:cNvGraphicFramePr>
            <a:graphicFrameLocks noChangeAspect="1"/>
          </p:cNvGraphicFramePr>
          <p:nvPr>
            <p:extLst/>
          </p:nvPr>
        </p:nvGraphicFramePr>
        <p:xfrm>
          <a:off x="512764" y="2057400"/>
          <a:ext cx="4394158" cy="2362200"/>
        </p:xfrm>
        <a:graphic>
          <a:graphicData uri="http://schemas.openxmlformats.org/presentationml/2006/ole">
            <mc:AlternateContent xmlns:mc="http://schemas.openxmlformats.org/markup-compatibility/2006">
              <mc:Choice xmlns:v="urn:schemas-microsoft-com:vml" Requires="v">
                <p:oleObj spid="_x0000_s16397" name="Equation" r:id="rId4" imgW="3352680" imgH="1803240" progId="Equation.DSMT4">
                  <p:embed/>
                </p:oleObj>
              </mc:Choice>
              <mc:Fallback>
                <p:oleObj name="Equation" r:id="rId4" imgW="3352680" imgH="18032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64" y="2057400"/>
                        <a:ext cx="4394158" cy="236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198258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nvPr>
        </p:nvGraphicFramePr>
        <p:xfrm>
          <a:off x="4578350" y="2425700"/>
          <a:ext cx="114300" cy="177800"/>
        </p:xfrm>
        <a:graphic>
          <a:graphicData uri="http://schemas.openxmlformats.org/presentationml/2006/ole">
            <mc:AlternateContent xmlns:mc="http://schemas.openxmlformats.org/markup-compatibility/2006">
              <mc:Choice xmlns:v="urn:schemas-microsoft-com:vml" Requires="v">
                <p:oleObj spid="_x0000_s17421" name="Equation" r:id="rId3" imgW="114120" imgH="177480" progId="Equation.DSMT4">
                  <p:embed/>
                </p:oleObj>
              </mc:Choice>
              <mc:Fallback>
                <p:oleObj name="Equation" r:id="rId3" imgW="114120" imgH="1774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8350" y="2425700"/>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8" y="1295400"/>
            <a:ext cx="8183551"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bwMode="auto">
          <a:xfrm>
            <a:off x="5715000" y="2362200"/>
            <a:ext cx="0" cy="762000"/>
          </a:xfrm>
          <a:prstGeom prst="straightConnector1">
            <a:avLst/>
          </a:prstGeom>
          <a:solidFill>
            <a:schemeClr val="accent1"/>
          </a:solidFill>
          <a:ln w="57150" cap="flat" cmpd="sng" algn="ctr">
            <a:solidFill>
              <a:srgbClr val="99CC00"/>
            </a:solidFill>
            <a:prstDash val="solid"/>
            <a:round/>
            <a:headEnd type="triangle" w="med" len="med"/>
            <a:tailEnd type="triangle" w="med" len="med"/>
          </a:ln>
          <a:effectLst/>
        </p:spPr>
      </p:cxnSp>
      <p:sp>
        <p:nvSpPr>
          <p:cNvPr id="7" name="TextBox 6"/>
          <p:cNvSpPr txBox="1"/>
          <p:nvPr/>
        </p:nvSpPr>
        <p:spPr>
          <a:xfrm>
            <a:off x="5867400" y="2526268"/>
            <a:ext cx="2209800" cy="369332"/>
          </a:xfrm>
          <a:prstGeom prst="rect">
            <a:avLst/>
          </a:prstGeom>
          <a:noFill/>
        </p:spPr>
        <p:txBody>
          <a:bodyPr wrap="square" rtlCol="0">
            <a:spAutoFit/>
          </a:bodyPr>
          <a:lstStyle/>
          <a:p>
            <a:r>
              <a:rPr lang="en-US" smtClean="0"/>
              <a:t>About 220,000 fans</a:t>
            </a:r>
            <a:endParaRPr lang="en-US"/>
          </a:p>
        </p:txBody>
      </p:sp>
    </p:spTree>
    <p:extLst>
      <p:ext uri="{BB962C8B-B14F-4D97-AF65-F5344CB8AC3E}">
        <p14:creationId xmlns:p14="http://schemas.microsoft.com/office/powerpoint/2010/main" val="14602122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Marginal Value of One More Win</a:t>
            </a:r>
          </a:p>
        </p:txBody>
      </p:sp>
      <p:graphicFrame>
        <p:nvGraphicFramePr>
          <p:cNvPr id="5" name="Object 4"/>
          <p:cNvGraphicFramePr>
            <a:graphicFrameLocks noChangeAspect="1"/>
          </p:cNvGraphicFramePr>
          <p:nvPr>
            <p:extLst>
              <p:ext uri="{D42A27DB-BD31-4B8C-83A1-F6EECF244321}">
                <p14:modId xmlns:p14="http://schemas.microsoft.com/office/powerpoint/2010/main" val="1558923239"/>
              </p:ext>
            </p:extLst>
          </p:nvPr>
        </p:nvGraphicFramePr>
        <p:xfrm>
          <a:off x="457200" y="1958975"/>
          <a:ext cx="8070850" cy="3392488"/>
        </p:xfrm>
        <a:graphic>
          <a:graphicData uri="http://schemas.openxmlformats.org/presentationml/2006/ole">
            <mc:AlternateContent xmlns:mc="http://schemas.openxmlformats.org/markup-compatibility/2006">
              <mc:Choice xmlns:v="urn:schemas-microsoft-com:vml" Requires="v">
                <p:oleObj spid="_x0000_s12315" name="Equation" r:id="rId4" imgW="4381200" imgH="1841400" progId="Equation.DSMT4">
                  <p:embed/>
                </p:oleObj>
              </mc:Choice>
              <mc:Fallback>
                <p:oleObj name="Equation" r:id="rId4" imgW="4381200" imgH="1841400" progId="Equation.DSMT4">
                  <p:embed/>
                  <p:pic>
                    <p:nvPicPr>
                      <p:cNvPr id="0" name="Picture 14"/>
                      <p:cNvPicPr>
                        <a:picLocks noChangeAspect="1" noChangeArrowheads="1"/>
                      </p:cNvPicPr>
                      <p:nvPr/>
                    </p:nvPicPr>
                    <p:blipFill>
                      <a:blip r:embed="rId5"/>
                      <a:srcRect/>
                      <a:stretch>
                        <a:fillRect/>
                      </a:stretch>
                    </p:blipFill>
                    <p:spPr bwMode="auto">
                      <a:xfrm>
                        <a:off x="457200" y="1958975"/>
                        <a:ext cx="8070850" cy="339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335271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p:cNvPicPr>
            <a:picLocks noChangeAspect="1" noChangeArrowheads="1"/>
          </p:cNvPicPr>
          <p:nvPr/>
        </p:nvPicPr>
        <p:blipFill>
          <a:blip r:embed="rId3" cstate="print"/>
          <a:srcRect/>
          <a:stretch>
            <a:fillRect/>
          </a:stretch>
        </p:blipFill>
        <p:spPr bwMode="auto">
          <a:xfrm>
            <a:off x="3581400" y="914400"/>
            <a:ext cx="5029200" cy="5703944"/>
          </a:xfrm>
          <a:prstGeom prst="rect">
            <a:avLst/>
          </a:prstGeom>
          <a:noFill/>
          <a:ln w="9525">
            <a:noFill/>
            <a:miter lim="800000"/>
            <a:headEnd/>
            <a:tailEnd/>
          </a:ln>
          <a:effectLst/>
        </p:spPr>
      </p:pic>
      <p:sp>
        <p:nvSpPr>
          <p:cNvPr id="2" name="Rectangle 1"/>
          <p:cNvSpPr/>
          <p:nvPr/>
        </p:nvSpPr>
        <p:spPr bwMode="auto">
          <a:xfrm>
            <a:off x="3505200" y="2590800"/>
            <a:ext cx="4953000" cy="4572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3" name="TextBox 2"/>
          <p:cNvSpPr txBox="1"/>
          <p:nvPr/>
        </p:nvSpPr>
        <p:spPr>
          <a:xfrm>
            <a:off x="838200" y="1682859"/>
            <a:ext cx="1752600" cy="1815882"/>
          </a:xfrm>
          <a:prstGeom prst="rect">
            <a:avLst/>
          </a:prstGeom>
          <a:noFill/>
          <a:ln w="3175">
            <a:solidFill>
              <a:schemeClr val="tx1"/>
            </a:solidFill>
          </a:ln>
        </p:spPr>
        <p:txBody>
          <a:bodyPr wrap="square" rtlCol="0">
            <a:spAutoFit/>
          </a:bodyPr>
          <a:lstStyle/>
          <a:p>
            <a:r>
              <a:rPr lang="en-US" sz="1600" smtClean="0">
                <a:sym typeface="Symbol"/>
              </a:rPr>
              <a:t> = .54914</a:t>
            </a:r>
          </a:p>
          <a:p>
            <a:endParaRPr lang="en-US" sz="1600" smtClean="0">
              <a:sym typeface="Symbol"/>
            </a:endParaRPr>
          </a:p>
          <a:p>
            <a:r>
              <a:rPr lang="en-US" sz="1600" smtClean="0">
                <a:sym typeface="Symbol"/>
              </a:rPr>
              <a:t></a:t>
            </a:r>
            <a:r>
              <a:rPr lang="en-US" sz="1600" baseline="-25000" smtClean="0">
                <a:sym typeface="Symbol"/>
              </a:rPr>
              <a:t>1  </a:t>
            </a:r>
            <a:r>
              <a:rPr lang="en-US" sz="1600" smtClean="0">
                <a:sym typeface="Symbol"/>
              </a:rPr>
              <a:t>= 11093.7</a:t>
            </a:r>
          </a:p>
          <a:p>
            <a:endParaRPr lang="en-US" sz="1600" smtClean="0">
              <a:sym typeface="Symbol"/>
            </a:endParaRPr>
          </a:p>
          <a:p>
            <a:r>
              <a:rPr lang="en-US" sz="1600" smtClean="0">
                <a:sym typeface="Symbol"/>
              </a:rPr>
              <a:t></a:t>
            </a:r>
            <a:r>
              <a:rPr lang="en-US" sz="1600" baseline="-25000" smtClean="0">
                <a:sym typeface="Symbol"/>
              </a:rPr>
              <a:t>2  </a:t>
            </a:r>
            <a:r>
              <a:rPr lang="en-US" sz="1600" smtClean="0">
                <a:sym typeface="Symbol"/>
              </a:rPr>
              <a:t>= 2201.2</a:t>
            </a:r>
          </a:p>
          <a:p>
            <a:endParaRPr lang="en-US" sz="1600" smtClean="0">
              <a:sym typeface="Symbol"/>
            </a:endParaRPr>
          </a:p>
          <a:p>
            <a:r>
              <a:rPr lang="en-US" sz="1600" smtClean="0">
                <a:sym typeface="Symbol"/>
              </a:rPr>
              <a:t></a:t>
            </a:r>
            <a:r>
              <a:rPr lang="en-US" sz="1600" baseline="-25000" smtClean="0">
                <a:sym typeface="Symbol"/>
              </a:rPr>
              <a:t>3  </a:t>
            </a:r>
            <a:r>
              <a:rPr lang="en-US" sz="1600" smtClean="0">
                <a:sym typeface="Symbol"/>
              </a:rPr>
              <a:t>= 14593.5</a:t>
            </a:r>
            <a:endParaRPr lang="en-US" sz="1600"/>
          </a:p>
        </p:txBody>
      </p:sp>
      <p:graphicFrame>
        <p:nvGraphicFramePr>
          <p:cNvPr id="4" name="Object 3"/>
          <p:cNvGraphicFramePr>
            <a:graphicFrameLocks noChangeAspect="1"/>
          </p:cNvGraphicFramePr>
          <p:nvPr>
            <p:extLst>
              <p:ext uri="{D42A27DB-BD31-4B8C-83A1-F6EECF244321}">
                <p14:modId xmlns:p14="http://schemas.microsoft.com/office/powerpoint/2010/main" val="691717331"/>
              </p:ext>
            </p:extLst>
          </p:nvPr>
        </p:nvGraphicFramePr>
        <p:xfrm>
          <a:off x="609600" y="3766372"/>
          <a:ext cx="2575249" cy="1828800"/>
        </p:xfrm>
        <a:graphic>
          <a:graphicData uri="http://schemas.openxmlformats.org/presentationml/2006/ole">
            <mc:AlternateContent xmlns:mc="http://schemas.openxmlformats.org/markup-compatibility/2006">
              <mc:Choice xmlns:v="urn:schemas-microsoft-com:vml" Requires="v">
                <p:oleObj spid="_x0000_s14358" name="Equation" r:id="rId4" imgW="1752600" imgH="1244600" progId="Equation.DSMT4">
                  <p:embed/>
                </p:oleObj>
              </mc:Choice>
              <mc:Fallback>
                <p:oleObj name="Equation" r:id="rId4" imgW="1752600" imgH="12446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766372"/>
                        <a:ext cx="2575249"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148997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Marginal Value of an A Rod</a:t>
            </a:r>
          </a:p>
        </p:txBody>
      </p:sp>
      <p:sp>
        <p:nvSpPr>
          <p:cNvPr id="57347" name="Rectangle 3"/>
          <p:cNvSpPr>
            <a:spLocks noGrp="1" noChangeArrowheads="1"/>
          </p:cNvSpPr>
          <p:nvPr>
            <p:ph idx="1"/>
          </p:nvPr>
        </p:nvSpPr>
        <p:spPr>
          <a:xfrm>
            <a:off x="533400" y="1752600"/>
            <a:ext cx="8305800" cy="3657600"/>
          </a:xfrm>
        </p:spPr>
        <p:txBody>
          <a:bodyPr/>
          <a:lstStyle/>
          <a:p>
            <a:pPr eaLnBrk="1" hangingPunct="1"/>
            <a:r>
              <a:rPr lang="en-US" sz="2400" dirty="0" smtClean="0"/>
              <a:t>(8 games * 32,757 fans) + 1 All Star = 35957</a:t>
            </a:r>
            <a:br>
              <a:rPr lang="en-US" sz="2400" dirty="0" smtClean="0"/>
            </a:br>
            <a:r>
              <a:rPr lang="en-US" sz="2400" dirty="0" smtClean="0"/>
              <a:t>                                = 298,016 new fans</a:t>
            </a:r>
          </a:p>
          <a:p>
            <a:pPr eaLnBrk="1" hangingPunct="1"/>
            <a:r>
              <a:rPr lang="en-US" sz="2400" dirty="0" smtClean="0"/>
              <a:t>298,016 new fans * </a:t>
            </a:r>
          </a:p>
          <a:p>
            <a:pPr lvl="1" eaLnBrk="1" hangingPunct="1"/>
            <a:r>
              <a:rPr lang="en-US" sz="2400" dirty="0" smtClean="0"/>
              <a:t>$18 per ticket </a:t>
            </a:r>
          </a:p>
          <a:p>
            <a:pPr lvl="1" eaLnBrk="1" hangingPunct="1"/>
            <a:r>
              <a:rPr lang="en-US" sz="2400" dirty="0" smtClean="0"/>
              <a:t>$2.50 parking etc. (Average. Most people don’t park)</a:t>
            </a:r>
          </a:p>
          <a:p>
            <a:pPr lvl="1" eaLnBrk="1" hangingPunct="1"/>
            <a:r>
              <a:rPr lang="en-US" sz="2400" dirty="0" smtClean="0"/>
              <a:t>$1.80 stuff (hats, bobble head dolls,…)</a:t>
            </a:r>
          </a:p>
          <a:p>
            <a:pPr eaLnBrk="1" hangingPunct="1"/>
            <a:r>
              <a:rPr lang="en-US" sz="2400" dirty="0" smtClean="0"/>
              <a:t>$6.67 Million per year !!!!!  </a:t>
            </a:r>
          </a:p>
          <a:p>
            <a:pPr eaLnBrk="1" hangingPunct="1"/>
            <a:r>
              <a:rPr lang="en-US" sz="2400" dirty="0" smtClean="0"/>
              <a:t>It’s not close.   (Marginal cost is at least $16.5M / year)</a:t>
            </a:r>
          </a:p>
        </p:txBody>
      </p:sp>
    </p:spTree>
    <p:extLst>
      <p:ext uri="{BB962C8B-B14F-4D97-AF65-F5344CB8AC3E}">
        <p14:creationId xmlns:p14="http://schemas.microsoft.com/office/powerpoint/2010/main" val="14781912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Summary</a:t>
            </a:r>
          </a:p>
        </p:txBody>
      </p:sp>
      <p:sp>
        <p:nvSpPr>
          <p:cNvPr id="59395" name="Rectangle 3"/>
          <p:cNvSpPr>
            <a:spLocks noGrp="1" noChangeArrowheads="1"/>
          </p:cNvSpPr>
          <p:nvPr>
            <p:ph idx="1"/>
          </p:nvPr>
        </p:nvSpPr>
        <p:spPr>
          <a:xfrm>
            <a:off x="1524000" y="1752600"/>
            <a:ext cx="7162800" cy="4114800"/>
          </a:xfrm>
        </p:spPr>
        <p:txBody>
          <a:bodyPr/>
          <a:lstStyle/>
          <a:p>
            <a:pPr eaLnBrk="1" hangingPunct="1">
              <a:lnSpc>
                <a:spcPct val="90000"/>
              </a:lnSpc>
            </a:pPr>
            <a:r>
              <a:rPr lang="en-US" smtClean="0"/>
              <a:t>Using Minitab To Compute a Regression</a:t>
            </a:r>
          </a:p>
          <a:p>
            <a:pPr eaLnBrk="1" hangingPunct="1">
              <a:lnSpc>
                <a:spcPct val="90000"/>
              </a:lnSpc>
            </a:pPr>
            <a:r>
              <a:rPr lang="en-US" smtClean="0"/>
              <a:t>Building a Model</a:t>
            </a:r>
          </a:p>
          <a:p>
            <a:pPr lvl="1" eaLnBrk="1" hangingPunct="1">
              <a:lnSpc>
                <a:spcPct val="90000"/>
              </a:lnSpc>
            </a:pPr>
            <a:r>
              <a:rPr lang="en-US" smtClean="0"/>
              <a:t>Logs </a:t>
            </a:r>
          </a:p>
          <a:p>
            <a:pPr lvl="1" eaLnBrk="1" hangingPunct="1">
              <a:lnSpc>
                <a:spcPct val="90000"/>
              </a:lnSpc>
            </a:pPr>
            <a:r>
              <a:rPr lang="en-US" smtClean="0"/>
              <a:t>Dummy variables</a:t>
            </a:r>
          </a:p>
          <a:p>
            <a:pPr lvl="1" eaLnBrk="1" hangingPunct="1">
              <a:lnSpc>
                <a:spcPct val="90000"/>
              </a:lnSpc>
            </a:pPr>
            <a:r>
              <a:rPr lang="en-US" smtClean="0"/>
              <a:t>Qualitative variables</a:t>
            </a:r>
          </a:p>
          <a:p>
            <a:pPr lvl="1" eaLnBrk="1" hangingPunct="1">
              <a:lnSpc>
                <a:spcPct val="90000"/>
              </a:lnSpc>
            </a:pPr>
            <a:r>
              <a:rPr lang="en-US" smtClean="0"/>
              <a:t>Trends</a:t>
            </a:r>
          </a:p>
          <a:p>
            <a:pPr lvl="1" eaLnBrk="1" hangingPunct="1">
              <a:lnSpc>
                <a:spcPct val="90000"/>
              </a:lnSpc>
            </a:pPr>
            <a:r>
              <a:rPr lang="en-US" smtClean="0"/>
              <a:t>Effects across time</a:t>
            </a:r>
          </a:p>
          <a:p>
            <a:pPr lvl="1" eaLnBrk="1" hangingPunct="1">
              <a:lnSpc>
                <a:spcPct val="90000"/>
              </a:lnSpc>
            </a:pPr>
            <a:r>
              <a:rPr lang="en-US" smtClean="0"/>
              <a:t>Quadratic</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3675</TotalTime>
  <Words>1516</Words>
  <Application>Microsoft Office PowerPoint</Application>
  <PresentationFormat>On-screen Show (4:3)</PresentationFormat>
  <Paragraphs>286</Paragraphs>
  <Slides>66</Slides>
  <Notes>47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66</vt:i4>
      </vt:variant>
    </vt:vector>
  </HeadingPairs>
  <TitlesOfParts>
    <vt:vector size="75" baseType="lpstr">
      <vt:lpstr>Arial</vt:lpstr>
      <vt:lpstr>Courier New</vt:lpstr>
      <vt:lpstr>Symbol</vt:lpstr>
      <vt:lpstr>Times New Roman</vt:lpstr>
      <vt:lpstr>Wingdings</vt:lpstr>
      <vt:lpstr>1_Level</vt:lpstr>
      <vt:lpstr>Graph</vt:lpstr>
      <vt:lpstr>Bitmap Image</vt:lpstr>
      <vt:lpstr>Equation</vt:lpstr>
      <vt:lpstr>Statistics and Data Analysis</vt:lpstr>
      <vt:lpstr>Statistics and Data Analysis</vt:lpstr>
      <vt:lpstr>Multiple Regression Models</vt:lpstr>
      <vt:lpstr>Application: WHO</vt:lpstr>
      <vt:lpstr>The (Famous) WHO Data</vt:lpstr>
      <vt:lpstr>PowerPoint Presentation</vt:lpstr>
      <vt:lpstr>Specify the Variables in the Model</vt:lpstr>
      <vt:lpstr> </vt:lpstr>
      <vt:lpstr>Graphs</vt:lpstr>
      <vt:lpstr>Regression Results </vt:lpstr>
      <vt:lpstr>Practical Model Building</vt:lpstr>
      <vt:lpstr>A Fundamental Result</vt:lpstr>
      <vt:lpstr>Using Dummy Variables</vt:lpstr>
      <vt:lpstr>OECD Life Expectancy</vt:lpstr>
      <vt:lpstr>A Binary Variable in Regression</vt:lpstr>
      <vt:lpstr>Academic Reputation</vt:lpstr>
      <vt:lpstr>PowerPoint Presentation</vt:lpstr>
      <vt:lpstr>PowerPoint Presentation</vt:lpstr>
      <vt:lpstr>PowerPoint Presentation</vt:lpstr>
      <vt:lpstr>PowerPoint Presentation</vt:lpstr>
      <vt:lpstr>PowerPoint Presentation</vt:lpstr>
      <vt:lpstr>Dummy Variable in a Log Regression</vt:lpstr>
      <vt:lpstr>The Signature Effect: 253%</vt:lpstr>
      <vt:lpstr>Monet Paintings in Millions</vt:lpstr>
      <vt:lpstr>Logs in Regression</vt:lpstr>
      <vt:lpstr>Elasticity</vt:lpstr>
      <vt:lpstr>Monet: By the Square Inch</vt:lpstr>
      <vt:lpstr>Logs and Elasticities</vt:lpstr>
      <vt:lpstr>Elasticities</vt:lpstr>
      <vt:lpstr>A Set of Dummy Variables</vt:lpstr>
      <vt:lpstr>Rankings of 132 U.S.Liberal Arts Colleges</vt:lpstr>
      <vt:lpstr>   Minitab does not like this model.</vt:lpstr>
      <vt:lpstr>Too many dummy variables</vt:lpstr>
      <vt:lpstr>Unordered Categorical Variables</vt:lpstr>
      <vt:lpstr>Transform Style to Types</vt:lpstr>
      <vt:lpstr>PowerPoint Presentation</vt:lpstr>
      <vt:lpstr>House Price Regression</vt:lpstr>
      <vt:lpstr>Better Specified House Price Model Using Logs</vt:lpstr>
      <vt:lpstr>Time Trends in Regression</vt:lpstr>
      <vt:lpstr>Time Trend in Multiple Regression</vt:lpstr>
      <vt:lpstr>A Quadratic Income vs. Age Regression</vt:lpstr>
      <vt:lpstr>Implied By The Model</vt:lpstr>
      <vt:lpstr>Candidate Models for Cost</vt:lpstr>
      <vt:lpstr>A Better Model?</vt:lpstr>
      <vt:lpstr>PowerPoint Presentation</vt:lpstr>
      <vt:lpstr>PowerPoint Presentation</vt:lpstr>
      <vt:lpstr>Case Study Using A Regression Model: A Huge Sports Contract</vt:lpstr>
      <vt:lpstr>The Texas Deal for Alex Rodriguez</vt:lpstr>
      <vt:lpstr>The Real Deal</vt:lpstr>
      <vt:lpstr>Costs</vt:lpstr>
      <vt:lpstr>PDV of the Costs</vt:lpstr>
      <vt:lpstr>Benefits</vt:lpstr>
      <vt:lpstr>How Many New Fans?</vt:lpstr>
      <vt:lpstr>Baseball Data</vt:lpstr>
      <vt:lpstr>Baseball Data  (Panel Data – 31 Teams, 17 Years)</vt:lpstr>
      <vt:lpstr>A Regression Model</vt:lpstr>
      <vt:lpstr>PowerPoint Presentation</vt:lpstr>
      <vt:lpstr>A Dynamic Equation y(this year) = f[y(last year)…]</vt:lpstr>
      <vt:lpstr>PowerPoint Presentation</vt:lpstr>
      <vt:lpstr>PowerPoint Presentation</vt:lpstr>
      <vt:lpstr>PowerPoint Presentation</vt:lpstr>
      <vt:lpstr>PowerPoint Presentation</vt:lpstr>
      <vt:lpstr>Marginal Value of One More Win</vt:lpstr>
      <vt:lpstr>PowerPoint Presentation</vt:lpstr>
      <vt:lpstr>Marginal Value of an A Rod</vt:lpstr>
      <vt:lpstr>Summary</vt:lpstr>
    </vt:vector>
  </TitlesOfParts>
  <Company>Econometric Software,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williamgreene</cp:lastModifiedBy>
  <cp:revision>98</cp:revision>
  <dcterms:created xsi:type="dcterms:W3CDTF">2007-07-27T17:18:39Z</dcterms:created>
  <dcterms:modified xsi:type="dcterms:W3CDTF">2014-11-18T16:02:27Z</dcterms:modified>
</cp:coreProperties>
</file>